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62" r:id="rId2"/>
    <p:sldId id="294" r:id="rId3"/>
    <p:sldId id="272" r:id="rId4"/>
    <p:sldId id="292" r:id="rId5"/>
    <p:sldId id="293" r:id="rId6"/>
    <p:sldId id="297" r:id="rId7"/>
    <p:sldId id="298" r:id="rId8"/>
    <p:sldId id="295" r:id="rId9"/>
    <p:sldId id="296" r:id="rId10"/>
    <p:sldId id="290" r:id="rId11"/>
    <p:sldId id="285" r:id="rId12"/>
    <p:sldId id="280" r:id="rId13"/>
    <p:sldId id="273" r:id="rId14"/>
    <p:sldId id="286" r:id="rId15"/>
    <p:sldId id="288" r:id="rId16"/>
    <p:sldId id="275" r:id="rId17"/>
    <p:sldId id="274" r:id="rId18"/>
    <p:sldId id="278" r:id="rId19"/>
    <p:sldId id="271" r:id="rId20"/>
    <p:sldId id="279" r:id="rId21"/>
    <p:sldId id="276" r:id="rId22"/>
    <p:sldId id="265" r:id="rId23"/>
    <p:sldId id="263" r:id="rId24"/>
    <p:sldId id="266" r:id="rId25"/>
    <p:sldId id="282" r:id="rId26"/>
    <p:sldId id="267" r:id="rId27"/>
    <p:sldId id="268" r:id="rId28"/>
    <p:sldId id="277" r:id="rId29"/>
    <p:sldId id="284" r:id="rId30"/>
    <p:sldId id="283" r:id="rId31"/>
    <p:sldId id="281" r:id="rId32"/>
    <p:sldId id="26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296"/>
    <a:srgbClr val="1B2E68"/>
    <a:srgbClr val="375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1520" y="-11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AC179481-DCFA-4C6A-9AB1-C09E46BDB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9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0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0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0" charset="0"/>
        <a:ea typeface="MS PGothic" pitchFamily="3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0" charset="0"/>
        <a:ea typeface="MS PGothic" pitchFamily="3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0" charset="0"/>
        <a:ea typeface="MS PGothic" pitchFamily="34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16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17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DAF5AFF-0E94-44B9-B461-6D0272D0FD5E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350" y="8687823"/>
            <a:ext cx="2972018" cy="456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64B9E70F-573C-4DCE-9C4B-E9C132C94E07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0" y="8687823"/>
            <a:ext cx="2972018" cy="456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0"/>
            <a:ext cx="2972018" cy="456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/>
          <a:lstStyle/>
          <a:p>
            <a: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876427" y="685728"/>
            <a:ext cx="5103514" cy="34286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9463" name="Text Box 5"/>
          <p:cNvSpPr>
            <a:spLocks noGrp="1" noChangeArrowheads="1"/>
          </p:cNvSpPr>
          <p:nvPr>
            <p:ph type="body"/>
          </p:nvPr>
        </p:nvSpPr>
        <p:spPr>
          <a:xfrm>
            <a:off x="913965" y="4343913"/>
            <a:ext cx="5028439" cy="4114361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30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31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6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7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76952-E17A-40C0-B3B5-20E4135728AD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78059" y="687189"/>
            <a:ext cx="5100250" cy="3427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3965" y="4342450"/>
            <a:ext cx="5028439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65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133600"/>
            <a:ext cx="8494713" cy="646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xfrm>
            <a:off x="989013" y="1165225"/>
            <a:ext cx="7196137" cy="1666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Zentrum für Informationsdienste und Hochleistungsrechnen (ZIH)</a:t>
            </a:r>
            <a:r>
              <a:rPr lang="ar-SA"/>
              <a:t>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5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idx="10"/>
          </p:nvPr>
        </p:nvSpPr>
        <p:spPr>
          <a:xfrm>
            <a:off x="3276600" y="6524625"/>
            <a:ext cx="2878138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353892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2E68"/>
          </a:solidFill>
          <a:latin typeface="Arial"/>
          <a:ea typeface="MS PGothic" pitchFamily="34" charset="-128"/>
          <a:cs typeface="ＭＳ Ｐゴシック" pitchFamily="-6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2E68"/>
          </a:solidFill>
          <a:latin typeface="Arial" pitchFamily="-60" charset="0"/>
          <a:ea typeface="MS PGothic" pitchFamily="34" charset="-128"/>
          <a:cs typeface="ＭＳ Ｐゴシック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2E68"/>
          </a:solidFill>
          <a:latin typeface="Arial" pitchFamily="-60" charset="0"/>
          <a:ea typeface="MS PGothic" pitchFamily="34" charset="-128"/>
          <a:cs typeface="ＭＳ Ｐゴシック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2E68"/>
          </a:solidFill>
          <a:latin typeface="Arial" pitchFamily="-60" charset="0"/>
          <a:ea typeface="MS PGothic" pitchFamily="34" charset="-128"/>
          <a:cs typeface="ＭＳ Ｐゴシック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2E68"/>
          </a:solidFill>
          <a:latin typeface="Arial" pitchFamily="-60" charset="0"/>
          <a:ea typeface="MS PGothic" pitchFamily="34" charset="-128"/>
          <a:cs typeface="ＭＳ Ｐゴシック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5FAF"/>
          </a:solidFill>
          <a:latin typeface="QuadraatSans-Regular" pitchFamily="-6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5FAF"/>
          </a:solidFill>
          <a:latin typeface="QuadraatSans-Regular" pitchFamily="-6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5FAF"/>
          </a:solidFill>
          <a:latin typeface="QuadraatSans-Regular" pitchFamily="-6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5FAF"/>
          </a:solidFill>
          <a:latin typeface="QuadraatSans-Regular" pitchFamily="-6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1B2E68"/>
          </a:solidFill>
          <a:latin typeface="Arial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B2E68"/>
          </a:solidFill>
          <a:latin typeface="Arial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B2E68"/>
          </a:solidFill>
          <a:latin typeface="Arial"/>
          <a:ea typeface="MS PGothic" pitchFamily="3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B2E68"/>
          </a:solidFill>
          <a:latin typeface="Arial"/>
          <a:ea typeface="MS PGothic" pitchFamily="3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B2E68"/>
          </a:solidFill>
          <a:latin typeface="Arial"/>
          <a:ea typeface="MS PGothic" pitchFamily="34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5FAF"/>
          </a:solidFill>
          <a:latin typeface="+mn-lt"/>
          <a:ea typeface="ＭＳ Ｐゴシック" pitchFamily="-6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5FAF"/>
          </a:solidFill>
          <a:latin typeface="+mn-lt"/>
          <a:ea typeface="ＭＳ Ｐゴシック" pitchFamily="-6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5FAF"/>
          </a:solidFill>
          <a:latin typeface="+mn-lt"/>
          <a:ea typeface="ＭＳ Ｐゴシック" pitchFamily="-6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5FAF"/>
          </a:solidFill>
          <a:latin typeface="+mn-lt"/>
          <a:ea typeface="ＭＳ Ｐゴシック" pitchFamily="-6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566954" y="1635615"/>
            <a:ext cx="3095625" cy="2098142"/>
          </a:xfrm>
          <a:prstGeom prst="rect">
            <a:avLst/>
          </a:prstGeom>
          <a:solidFill>
            <a:srgbClr val="1B2E6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60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4093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Pattern </a:t>
            </a: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Formation in Tissues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3777701" y="1743063"/>
            <a:ext cx="267413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Walter de Back,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Fabian Rost,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Lutz Brusch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ZIH,TU Dresden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dil.inf.tu-dresden.de/typo3temp/pics/bb84195d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0" y="1635616"/>
            <a:ext cx="3248207" cy="43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l="5536" t="57527" r="73372" b="2065"/>
          <a:stretch/>
        </p:blipFill>
        <p:spPr>
          <a:xfrm>
            <a:off x="6796411" y="3884090"/>
            <a:ext cx="2117221" cy="2082471"/>
          </a:xfrm>
          <a:prstGeom prst="rect">
            <a:avLst/>
          </a:prstGeom>
          <a:noFill/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5482112" y="5966560"/>
            <a:ext cx="366188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Kondo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Miura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2010, Science 329, 1616. 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/>
          <a:srcRect l="29065" t="57527" r="50000" b="2065"/>
          <a:stretch/>
        </p:blipFill>
        <p:spPr>
          <a:xfrm>
            <a:off x="6796411" y="1635615"/>
            <a:ext cx="2117221" cy="2098142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Rp88ISs5AWSjdymN-OFPPTGyN-S3egWAd-rDerof7UKFM0x3T2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r="19520"/>
          <a:stretch/>
        </p:blipFill>
        <p:spPr bwMode="auto">
          <a:xfrm flipH="1">
            <a:off x="3566954" y="3884090"/>
            <a:ext cx="3095625" cy="20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91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118449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Central questions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262232" y="2517393"/>
            <a:ext cx="8788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>
                <a:latin typeface="Arial" pitchFamily="34" charset="0"/>
                <a:cs typeface="Arial" pitchFamily="34" charset="0"/>
              </a:rPr>
              <a:t>How is a </a:t>
            </a: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complex pattern encoded in the genome?</a:t>
            </a:r>
          </a:p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sz="2800" baseline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How can a pattern evolve?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5536" t="57527" r="73372" b="2065"/>
          <a:stretch/>
        </p:blipFill>
        <p:spPr>
          <a:xfrm>
            <a:off x="6796411" y="3884090"/>
            <a:ext cx="2117221" cy="2082471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482112" y="5966560"/>
            <a:ext cx="366188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Kondo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Miura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2010, Science 329, 1616. 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44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118449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Central questions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262232" y="2517393"/>
            <a:ext cx="8788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>
                <a:latin typeface="Arial" pitchFamily="34" charset="0"/>
                <a:cs typeface="Arial" pitchFamily="34" charset="0"/>
              </a:rPr>
              <a:t>How is a </a:t>
            </a: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complex pattern encoded in the genome?</a:t>
            </a:r>
          </a:p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sz="2800" baseline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How can a pattern evolve?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5536" t="57527" r="73372" b="2065"/>
          <a:stretch/>
        </p:blipFill>
        <p:spPr>
          <a:xfrm>
            <a:off x="6796411" y="3884090"/>
            <a:ext cx="2117221" cy="2082471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482112" y="5966560"/>
            <a:ext cx="366188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Kondo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Miura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2010, Science 329, 1616. 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amentsoc.org/images/facets-in-a-compound-e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6" y="3895728"/>
            <a:ext cx="2646430" cy="20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rusch\AppData\Local\Temp\journal.pbio.1001028.g0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3" t="5438" r="20873" b="76338"/>
          <a:stretch/>
        </p:blipFill>
        <p:spPr bwMode="auto">
          <a:xfrm>
            <a:off x="2425148" y="3854207"/>
            <a:ext cx="1490031" cy="24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lbl.gov/Science-Articles/Archive/sabl/2008/Feb/assets/img/hires/genome/Drosophila-embry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584" y="4216056"/>
            <a:ext cx="2189901" cy="16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12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118449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Central questions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240913" y="2517393"/>
            <a:ext cx="88313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>
                <a:latin typeface="Arial" pitchFamily="34" charset="0"/>
                <a:cs typeface="Arial" pitchFamily="34" charset="0"/>
              </a:rPr>
              <a:t>How is a </a:t>
            </a: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complex pattern encoded in the genome?</a:t>
            </a:r>
          </a:p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sz="2800" baseline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How can a pattern evolve?</a:t>
            </a: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sz="2800" baseline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Prepattern vs. self-organisation</a:t>
            </a:r>
            <a:endParaRPr lang="de-DE" sz="2800" baseline="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Roots in physics, chemistry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Mathematical theory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Applications to Biology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5536" t="57527" r="73372" b="2065"/>
          <a:stretch/>
        </p:blipFill>
        <p:spPr>
          <a:xfrm>
            <a:off x="6796411" y="3884090"/>
            <a:ext cx="2117221" cy="2082471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482112" y="5966560"/>
            <a:ext cx="366188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Kondo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Miura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2010, Science 329, 1616. 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50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586561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Pattern formation from pre-pattern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9874" y="1362075"/>
            <a:ext cx="3800475" cy="4841782"/>
            <a:chOff x="2647596" y="1005780"/>
            <a:chExt cx="4075175" cy="53123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64" r="20672"/>
            <a:stretch/>
          </p:blipFill>
          <p:spPr>
            <a:xfrm rot="5400000">
              <a:off x="2028995" y="1624381"/>
              <a:ext cx="5312377" cy="40751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5782614" y="2614411"/>
              <a:ext cx="940157" cy="528034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 pitchFamily="-6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055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912807"/>
            <a:ext cx="8454980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Self-organising pattern formation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Roots in physics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7048" y="2508959"/>
            <a:ext cx="8500057" cy="29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B2E68"/>
                </a:solidFill>
                <a:latin typeface="Arial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B2E68"/>
                </a:solidFill>
                <a:latin typeface="Arial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9pPr>
          </a:lstStyle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="1" baseline="0" dirty="0" smtClean="0">
                <a:latin typeface="Arial" pitchFamily="34" charset="0"/>
                <a:cs typeface="Arial" pitchFamily="34" charset="0"/>
              </a:rPr>
              <a:t>Second law of thermodynamics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: all isolated systems approach a state of maximum disorder.</a:t>
            </a:r>
          </a:p>
        </p:txBody>
      </p:sp>
    </p:spTree>
    <p:extLst>
      <p:ext uri="{BB962C8B-B14F-4D97-AF65-F5344CB8AC3E}">
        <p14:creationId xmlns:p14="http://schemas.microsoft.com/office/powerpoint/2010/main" val="792396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462042"/>
            <a:ext cx="845498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0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40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xperiment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0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starting </a:t>
            </a:r>
            <a:r>
              <a:rPr lang="de-DE" sz="40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de-DE" sz="40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homogeneous solution</a:t>
            </a:r>
            <a:endParaRPr lang="de-DE" sz="40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19717" r="31303" b="40141"/>
          <a:stretch/>
        </p:blipFill>
        <p:spPr>
          <a:xfrm rot="5400000">
            <a:off x="2215715" y="1584655"/>
            <a:ext cx="4442111" cy="43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0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912807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Roots in physics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7048" y="1955162"/>
            <a:ext cx="8500057" cy="40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B2E68"/>
                </a:solidFill>
                <a:latin typeface="Arial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B2E68"/>
                </a:solidFill>
                <a:latin typeface="Arial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9pPr>
          </a:lstStyle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="1" baseline="0" dirty="0" smtClean="0">
                <a:latin typeface="Arial" pitchFamily="34" charset="0"/>
                <a:cs typeface="Arial" pitchFamily="34" charset="0"/>
              </a:rPr>
              <a:t>Second law of thermodynamics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: all isolated systems approach a state of maximum disorder.</a:t>
            </a: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US" sz="2400" baseline="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US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Erwin Schrödinger, 1944: </a:t>
            </a:r>
            <a:r>
              <a:rPr lang="en-US" sz="2400" b="1" baseline="0" dirty="0" smtClean="0">
                <a:latin typeface="Arial" pitchFamily="34" charset="0"/>
                <a:cs typeface="Arial" pitchFamily="34" charset="0"/>
              </a:rPr>
              <a:t>What Is Life? 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="1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baseline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Open systems increase and maintain order at expense of 			disorder in their environment.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Flux of </a:t>
            </a:r>
            <a:r>
              <a:rPr lang="en-GB" sz="2400" b="1" baseline="0" dirty="0" smtClean="0">
                <a:latin typeface="Arial" pitchFamily="34" charset="0"/>
                <a:cs typeface="Arial" pitchFamily="34" charset="0"/>
              </a:rPr>
              <a:t>energy</a:t>
            </a: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 and material through living system.</a:t>
            </a:r>
            <a:endParaRPr lang="en-US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0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2052" name="Picture 4" descr="http://images.flatworldknowledge.com/averillfwk/averillfwk-fig14_x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449" y="1721750"/>
            <a:ext cx="4006762" cy="40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9" y="1844898"/>
            <a:ext cx="3679065" cy="3679065"/>
          </a:xfrm>
          <a:prstGeom prst="rect">
            <a:avLst/>
          </a:prstGeom>
        </p:spPr>
      </p:pic>
      <p:sp>
        <p:nvSpPr>
          <p:cNvPr id="9" name="Textfeld 3"/>
          <p:cNvSpPr txBox="1">
            <a:spLocks noChangeArrowheads="1"/>
          </p:cNvSpPr>
          <p:nvPr/>
        </p:nvSpPr>
        <p:spPr bwMode="auto">
          <a:xfrm>
            <a:off x="367048" y="640938"/>
            <a:ext cx="84549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Belousov-Zhabotinsky</a:t>
            </a:r>
            <a:r>
              <a:rPr lang="de-DE" sz="4400" b="1" baseline="0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eaction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21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4509" y="1572989"/>
            <a:ext cx="8500057" cy="40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B2E68"/>
                </a:solidFill>
                <a:latin typeface="Arial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B2E68"/>
                </a:solidFill>
                <a:latin typeface="Arial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9pPr>
          </a:lstStyle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de-DE" sz="2400" baseline="0" dirty="0" smtClean="0">
                <a:latin typeface="Arial" pitchFamily="34" charset="0"/>
                <a:cs typeface="Arial" pitchFamily="34" charset="0"/>
              </a:rPr>
              <a:t>1951 - Boris P. Belousov discovers oscillatory reaction but cannot publish his data</a:t>
            </a: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de-DE" sz="2400" baseline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de-DE" sz="2400" baseline="0" dirty="0">
                <a:latin typeface="Arial" pitchFamily="34" charset="0"/>
                <a:cs typeface="Arial" pitchFamily="34" charset="0"/>
              </a:rPr>
              <a:t>1961 -  Anatoly </a:t>
            </a:r>
            <a:r>
              <a:rPr lang="de-DE" sz="2400" baseline="0" dirty="0" smtClean="0">
                <a:latin typeface="Arial" pitchFamily="34" charset="0"/>
                <a:cs typeface="Arial" pitchFamily="34" charset="0"/>
              </a:rPr>
              <a:t>Zhabotinsky re-discovers recipe and observes travelling waves, spirals</a:t>
            </a: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de-DE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1977 - Nobel 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Prize in Chemistry 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baseline="0" dirty="0" err="1">
                <a:latin typeface="Arial" pitchFamily="34" charset="0"/>
                <a:cs typeface="Arial" pitchFamily="34" charset="0"/>
              </a:rPr>
              <a:t>Ilya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Prigogine </a:t>
            </a:r>
            <a:endParaRPr lang="en-US" sz="2400" baseline="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	"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for his contributions to non-equilibrium thermodynamics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	  particularly 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the theory of dissipative 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structures“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	“self-organisation of complex patterns in simple systems”</a:t>
            </a:r>
            <a:endParaRPr lang="en-GB" sz="2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389586" y="746899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Roots in chemistry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78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4093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Def.: 3 classes of self-organising patterns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34853" y="1290638"/>
            <a:ext cx="8500057" cy="46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B2E68"/>
                </a:solidFill>
                <a:latin typeface="Arial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B2E68"/>
                </a:solidFill>
                <a:latin typeface="Arial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9pPr>
          </a:lstStyle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="1" baseline="0" dirty="0">
                <a:latin typeface="Arial" pitchFamily="34" charset="0"/>
                <a:cs typeface="Arial" pitchFamily="34" charset="0"/>
              </a:rPr>
              <a:t>Steady state pattern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: fixed non-homogeneous distribution of cell types or molecule concentrations as function of spatial 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position</a:t>
            </a:r>
            <a:endParaRPr lang="en-US" sz="2400" baseline="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		Yet, this is no equilibrium: energy and 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	matter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circulate in and out of the system.</a:t>
            </a:r>
            <a:endParaRPr lang="en-GB" sz="2400" baseline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="1" baseline="0" dirty="0" smtClean="0">
                <a:latin typeface="Arial" pitchFamily="34" charset="0"/>
                <a:cs typeface="Arial" pitchFamily="34" charset="0"/>
              </a:rPr>
              <a:t>Rhythm</a:t>
            </a: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baseline="0" dirty="0">
                <a:latin typeface="Arial" pitchFamily="34" charset="0"/>
                <a:cs typeface="Arial" pitchFamily="34" charset="0"/>
              </a:rPr>
              <a:t>ordered, homogeneous temporal signal, 					</a:t>
            </a: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e.g</a:t>
            </a:r>
            <a:r>
              <a:rPr lang="en-GB" sz="2400" baseline="0" dirty="0">
                <a:latin typeface="Arial" pitchFamily="34" charset="0"/>
                <a:cs typeface="Arial" pitchFamily="34" charset="0"/>
              </a:rPr>
              <a:t>. electrocardiogram, circadian rhythm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US" sz="1000" baseline="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baseline="0" dirty="0" smtClean="0">
                <a:latin typeface="Arial" pitchFamily="34" charset="0"/>
                <a:cs typeface="Arial" pitchFamily="34" charset="0"/>
              </a:rPr>
              <a:t>Coherent structure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: ordered, propagating wave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or pulse,	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	e.g. action potential travelling along axon</a:t>
            </a:r>
            <a:endParaRPr lang="en-GB" sz="2400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.cmpnet.com/planetanalog/2011/02/C0698-Fig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7" r="77623"/>
          <a:stretch/>
        </p:blipFill>
        <p:spPr bwMode="auto">
          <a:xfrm>
            <a:off x="6487922" y="3850118"/>
            <a:ext cx="1612889" cy="62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487922" y="2283006"/>
            <a:ext cx="2271578" cy="907508"/>
            <a:chOff x="2163651" y="2511380"/>
            <a:chExt cx="2271578" cy="907508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163651" y="3116683"/>
              <a:ext cx="1635617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2163651" y="2511380"/>
              <a:ext cx="1223493" cy="450761"/>
            </a:xfrm>
            <a:prstGeom prst="rect">
              <a:avLst/>
            </a:prstGeom>
            <a:gradFill flip="none" rotWithShape="1">
              <a:gsLst>
                <a:gs pos="5000">
                  <a:srgbClr val="003296"/>
                </a:gs>
                <a:gs pos="25000">
                  <a:schemeClr val="bg1"/>
                </a:gs>
                <a:gs pos="50000">
                  <a:srgbClr val="003296"/>
                </a:gs>
                <a:gs pos="75000">
                  <a:schemeClr val="bg1"/>
                </a:gs>
                <a:gs pos="95000">
                  <a:srgbClr val="003296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 pitchFamily="-6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4083" y="271100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aseline="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87922" y="4207124"/>
            <a:ext cx="2157766" cy="707886"/>
            <a:chOff x="2163651" y="2711002"/>
            <a:chExt cx="2157766" cy="707886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163651" y="3116683"/>
              <a:ext cx="1635617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994083" y="2711002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aseline="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87922" y="5461942"/>
            <a:ext cx="2656078" cy="907508"/>
            <a:chOff x="2163651" y="2511380"/>
            <a:chExt cx="2656078" cy="907508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2163651" y="3116683"/>
              <a:ext cx="1635617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2163651" y="2511380"/>
              <a:ext cx="1223493" cy="450761"/>
            </a:xfrm>
            <a:prstGeom prst="rect">
              <a:avLst/>
            </a:prstGeom>
            <a:gradFill flip="none" rotWithShape="1">
              <a:gsLst>
                <a:gs pos="5000">
                  <a:srgbClr val="003296"/>
                </a:gs>
                <a:gs pos="25000">
                  <a:schemeClr val="bg1"/>
                </a:gs>
                <a:gs pos="50000">
                  <a:srgbClr val="003296"/>
                </a:gs>
                <a:gs pos="75000">
                  <a:schemeClr val="bg1"/>
                </a:gs>
                <a:gs pos="95000">
                  <a:srgbClr val="003296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 pitchFamily="-60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99268" y="2711002"/>
              <a:ext cx="1020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0" dirty="0" smtClean="0">
                  <a:latin typeface="Arial" pitchFamily="34" charset="0"/>
                  <a:cs typeface="Arial" pitchFamily="34" charset="0"/>
                </a:rPr>
                <a:t>x-</a:t>
              </a:r>
              <a:r>
                <a:rPr lang="en-US" sz="4000" baseline="0" dirty="0" err="1" smtClean="0">
                  <a:latin typeface="Arial" pitchFamily="34" charset="0"/>
                  <a:cs typeface="Arial" pitchFamily="34" charset="0"/>
                </a:rPr>
                <a:t>vt</a:t>
              </a: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733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3744" y="1859309"/>
            <a:ext cx="84581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cap="small" dirty="0" smtClean="0">
                <a:latin typeface="Arial" pitchFamily="34" charset="0"/>
                <a:cs typeface="Arial" pitchFamily="34" charset="0"/>
              </a:rPr>
              <a:t>Aims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Translation of the sketch of a mechanism into a mathematical model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Characterisation of pattern forming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processes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Understand theory papers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Own models in Morpheus simulation framework</a:t>
            </a:r>
          </a:p>
          <a:p>
            <a:pPr lvl="0"/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b="1" u="sng" cap="small" dirty="0">
                <a:latin typeface="Arial" pitchFamily="34" charset="0"/>
                <a:cs typeface="Arial" pitchFamily="34" charset="0"/>
              </a:rPr>
              <a:t>Methods encountered during the week</a:t>
            </a:r>
            <a:r>
              <a:rPr lang="de-DE" b="1" u="sng" cap="smal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Reaction-diffusion models, Cellular Potts models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Role of initial state and of parameter settings for pattern formation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Planning, performing and analysing model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simulations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Hands-on Linux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Keep electronic protocol, notes, figures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3"/>
          <p:cNvSpPr txBox="1">
            <a:spLocks noChangeArrowheads="1"/>
          </p:cNvSpPr>
          <p:nvPr/>
        </p:nvSpPr>
        <p:spPr bwMode="auto">
          <a:xfrm>
            <a:off x="393744" y="740772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91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67048" y="2092300"/>
            <a:ext cx="6201179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Alan Turing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 smtClean="0"/>
              <a:t>60th anniversary</a:t>
            </a:r>
            <a:br>
              <a:rPr lang="de-DE" sz="2400" dirty="0" smtClean="0"/>
            </a:br>
            <a:endParaRPr lang="en-US" dirty="0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59970"/>
          <a:stretch/>
        </p:blipFill>
        <p:spPr>
          <a:xfrm>
            <a:off x="98425" y="3457446"/>
            <a:ext cx="9045575" cy="2531772"/>
          </a:xfrm>
          <a:noFill/>
        </p:spPr>
      </p:pic>
      <p:pic>
        <p:nvPicPr>
          <p:cNvPr id="10246" name="Picture 6" descr="http://blog.zeit.de/netzfilmblog/files/2012/06/Alan_Turing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227" y="640724"/>
            <a:ext cx="2321214" cy="2903152"/>
          </a:xfrm>
          <a:prstGeom prst="rect">
            <a:avLst/>
          </a:prstGeom>
          <a:noFill/>
        </p:spPr>
      </p:pic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367048" y="912807"/>
            <a:ext cx="6201179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Roots in mathematics</a:t>
            </a:r>
            <a:endParaRPr lang="de-DE" sz="4400" b="1" dirty="0">
              <a:solidFill>
                <a:srgbClr val="1B2E6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1130300"/>
            <a:ext cx="6293344" cy="5037037"/>
          </a:xfrm>
          <a:prstGeom prst="rect">
            <a:avLst/>
          </a:prstGeom>
        </p:spPr>
      </p:pic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367048" y="552195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Diffusion alone smoothens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22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Alan Turing (1952)</a:t>
            </a:r>
            <a:endParaRPr lang="en-US" dirty="0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9216"/>
          <a:stretch/>
        </p:blipFill>
        <p:spPr>
          <a:xfrm>
            <a:off x="76200" y="1957578"/>
            <a:ext cx="9045575" cy="3844344"/>
          </a:xfrm>
          <a:noFill/>
        </p:spPr>
      </p:pic>
      <p:sp>
        <p:nvSpPr>
          <p:cNvPr id="5" name="Rechteck 4"/>
          <p:cNvSpPr/>
          <p:nvPr/>
        </p:nvSpPr>
        <p:spPr bwMode="auto">
          <a:xfrm>
            <a:off x="76200" y="2601522"/>
            <a:ext cx="8991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10246" name="Picture 6" descr="http://blog.zeit.de/netzfilmblog/files/2012/06/Alan_Turing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198" y="745901"/>
            <a:ext cx="1628775" cy="2037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8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0819" y="976134"/>
            <a:ext cx="6579226" cy="74963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 smtClean="0"/>
              <a:t>Gierer-Meinhardt</a:t>
            </a:r>
            <a:r>
              <a:rPr lang="en-GB" sz="2800" dirty="0" smtClean="0"/>
              <a:t> principle: </a:t>
            </a:r>
            <a:br>
              <a:rPr lang="en-GB" sz="2800" dirty="0" smtClean="0"/>
            </a:br>
            <a:r>
              <a:rPr lang="en-GB" sz="2800" dirty="0" smtClean="0"/>
              <a:t>local activation, lateral inhibition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189408"/>
            <a:ext cx="8351838" cy="3831980"/>
          </a:xfrm>
        </p:spPr>
        <p:txBody>
          <a:bodyPr/>
          <a:lstStyle/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1800" dirty="0" err="1" smtClean="0"/>
              <a:t>Gierer</a:t>
            </a:r>
            <a:r>
              <a:rPr lang="en-US" sz="1800" dirty="0" smtClean="0"/>
              <a:t>, A. and </a:t>
            </a:r>
            <a:r>
              <a:rPr lang="en-US" sz="1800" dirty="0" err="1" smtClean="0"/>
              <a:t>Meinhardt</a:t>
            </a:r>
            <a:r>
              <a:rPr lang="en-US" sz="1800" dirty="0" smtClean="0"/>
              <a:t>, H. (1972). </a:t>
            </a:r>
          </a:p>
          <a:p>
            <a:pPr marL="0" indent="0" eaLnBrk="1" hangingPunct="1">
              <a:buNone/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US" sz="1800" dirty="0" smtClean="0"/>
              <a:t>A theory of biological pattern formation. </a:t>
            </a:r>
            <a:r>
              <a:rPr lang="en-US" sz="1800" dirty="0" err="1" smtClean="0"/>
              <a:t>Kybernetik</a:t>
            </a:r>
            <a:r>
              <a:rPr lang="en-US" sz="1800" dirty="0" smtClean="0"/>
              <a:t> </a:t>
            </a:r>
            <a:r>
              <a:rPr lang="en-US" sz="1800" b="1" dirty="0" smtClean="0"/>
              <a:t>12</a:t>
            </a:r>
            <a:r>
              <a:rPr lang="en-US" sz="1800" dirty="0" smtClean="0"/>
              <a:t>, 30-39.</a:t>
            </a:r>
            <a:endParaRPr lang="en-GB" sz="1800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51707"/>
            <a:ext cx="3215425" cy="2640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15" y="3429154"/>
            <a:ext cx="3161763" cy="248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0958" y="763055"/>
            <a:ext cx="1650642" cy="22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781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76200"/>
            <a:ext cx="4746625" cy="6692900"/>
          </a:xfrm>
          <a:noFill/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010400" y="3505200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Hobmayer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2000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Meinhardt 1982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4093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Patterns in other areas, same principle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7048" y="1506828"/>
            <a:ext cx="8500057" cy="45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B2E68"/>
                </a:solidFill>
                <a:latin typeface="Arial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B2E68"/>
                </a:solidFill>
                <a:latin typeface="Arial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B2E68"/>
                </a:solidFill>
                <a:latin typeface="Arial"/>
                <a:ea typeface="MS PGothic" pitchFamily="34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5FAF"/>
                </a:solidFill>
                <a:latin typeface="+mn-lt"/>
                <a:ea typeface="ＭＳ Ｐゴシック" pitchFamily="-60" charset="-128"/>
              </a:defRPr>
            </a:lvl9pPr>
          </a:lstStyle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Sand dunes</a:t>
            </a: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Erosion</a:t>
            </a: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r>
              <a:rPr lang="en-GB" sz="2400" baseline="0" dirty="0" smtClean="0">
                <a:latin typeface="Arial" pitchFamily="34" charset="0"/>
                <a:cs typeface="Arial" pitchFamily="34" charset="0"/>
              </a:rPr>
              <a:t>Settlements</a:t>
            </a:r>
            <a:endParaRPr lang="en-US" sz="2400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0" algn="l"/>
                <a:tab pos="360363" algn="l"/>
                <a:tab pos="722313" algn="l"/>
                <a:tab pos="1084263" algn="l"/>
                <a:tab pos="1446213" algn="l"/>
                <a:tab pos="1808163" algn="l"/>
                <a:tab pos="2170113" algn="l"/>
                <a:tab pos="2532063" algn="l"/>
                <a:tab pos="2894013" algn="l"/>
                <a:tab pos="3255963" algn="l"/>
                <a:tab pos="3617913" algn="l"/>
                <a:tab pos="3979863" algn="l"/>
                <a:tab pos="4343400" algn="l"/>
                <a:tab pos="4703763" algn="l"/>
                <a:tab pos="5065713" algn="l"/>
                <a:tab pos="5427663" algn="l"/>
                <a:tab pos="5789613" algn="l"/>
                <a:tab pos="6151563" algn="l"/>
                <a:tab pos="6513513" algn="l"/>
                <a:tab pos="6875463" algn="l"/>
                <a:tab pos="7237413" algn="l"/>
                <a:tab pos="7239000" algn="l"/>
                <a:tab pos="7962900" algn="l"/>
              </a:tabLst>
            </a:pPr>
            <a:endParaRPr lang="en-GB" sz="2400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mg.posterlounge.de/images/wbig/hadyphoto-geo-art-udokan-gebirge-sibirien-1755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b="32085"/>
          <a:stretch/>
        </p:blipFill>
        <p:spPr bwMode="auto">
          <a:xfrm>
            <a:off x="1569465" y="2894490"/>
            <a:ext cx="4031087" cy="24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eople.maths.ox.ac.uk/fowler/pictures/dunes/Barch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33304" b="20899"/>
          <a:stretch/>
        </p:blipFill>
        <p:spPr bwMode="auto">
          <a:xfrm>
            <a:off x="5705341" y="1599734"/>
            <a:ext cx="3284110" cy="12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stepmap.de/landkarte/deutschlandkarte-mit-verschiedenen-staedten-13587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2894490"/>
            <a:ext cx="3284110" cy="33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95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Vorname Name</a:t>
            </a:r>
            <a:endParaRPr lang="en-GB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" y="109538"/>
            <a:ext cx="9036050" cy="6672262"/>
          </a:xfrm>
          <a:noFill/>
        </p:spPr>
      </p:pic>
    </p:spTree>
    <p:extLst>
      <p:ext uri="{BB962C8B-B14F-4D97-AF65-F5344CB8AC3E}">
        <p14:creationId xmlns:p14="http://schemas.microsoft.com/office/powerpoint/2010/main" val="19169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45713"/>
          </a:xfrm>
        </p:spPr>
        <p:txBody>
          <a:bodyPr/>
          <a:lstStyle/>
          <a:p>
            <a:r>
              <a:rPr lang="de-DE" sz="2600" dirty="0" err="1" smtClean="0"/>
              <a:t>Simulations</a:t>
            </a:r>
            <a:r>
              <a:rPr lang="de-DE" sz="2600" dirty="0" smtClean="0"/>
              <a:t> </a:t>
            </a:r>
            <a:r>
              <a:rPr lang="de-DE" sz="2600" dirty="0" err="1" smtClean="0"/>
              <a:t>reproduce</a:t>
            </a:r>
            <a:r>
              <a:rPr lang="de-DE" sz="2600" dirty="0" smtClean="0"/>
              <a:t> </a:t>
            </a:r>
            <a:r>
              <a:rPr lang="de-DE" sz="2600" dirty="0" err="1" smtClean="0"/>
              <a:t>complex</a:t>
            </a:r>
            <a:r>
              <a:rPr lang="de-DE" sz="2600" dirty="0" smtClean="0"/>
              <a:t> </a:t>
            </a:r>
            <a:r>
              <a:rPr lang="de-DE" sz="2600" dirty="0" err="1" smtClean="0"/>
              <a:t>shell</a:t>
            </a:r>
            <a:r>
              <a:rPr lang="de-DE" sz="2600" dirty="0" smtClean="0"/>
              <a:t>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fish</a:t>
            </a:r>
            <a:r>
              <a:rPr lang="de-DE" sz="2600" dirty="0" smtClean="0"/>
              <a:t> </a:t>
            </a:r>
            <a:r>
              <a:rPr lang="de-DE" sz="2600" dirty="0" err="1" smtClean="0"/>
              <a:t>patterns</a:t>
            </a:r>
            <a:endParaRPr lang="en-US" sz="2600" dirty="0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47800"/>
            <a:ext cx="8877300" cy="4557713"/>
          </a:xfrm>
          <a:noFill/>
        </p:spPr>
      </p:pic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5636655" y="5909255"/>
            <a:ext cx="362325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Kondo </a:t>
            </a:r>
            <a:r>
              <a:rPr lang="de-DE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Miura</a:t>
            </a: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2010, Science 329, 1616.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4093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Pattern hybridization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367048" y="5966560"/>
            <a:ext cx="8776953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Miyazawa et al., Nature Comm.1</a:t>
            </a:r>
            <a:r>
              <a:rPr lang="de-DE" sz="2000" dirty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smtClean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de-DE" sz="2000" dirty="0">
              <a:solidFill>
                <a:srgbClr val="1B2E6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rgbClr val="1B2E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nature.com/ncomms/journal/v1/n6/images/ncomms1071-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5" b="55385"/>
          <a:stretch/>
        </p:blipFill>
        <p:spPr bwMode="auto">
          <a:xfrm>
            <a:off x="4594538" y="1481068"/>
            <a:ext cx="4438650" cy="1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nature.com/ncomms/journal/v1/n6/images/ncomms1071-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" r="3120" b="77911"/>
          <a:stretch/>
        </p:blipFill>
        <p:spPr bwMode="auto">
          <a:xfrm>
            <a:off x="155888" y="1506827"/>
            <a:ext cx="4300202" cy="1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2264220" y="3161337"/>
            <a:ext cx="4660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de-DE" sz="2800" baseline="0" dirty="0">
                <a:latin typeface="Arial" pitchFamily="34" charset="0"/>
                <a:cs typeface="Arial" pitchFamily="34" charset="0"/>
              </a:rPr>
              <a:t>w</a:t>
            </a: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hite spots + dark spots = ?</a:t>
            </a:r>
          </a:p>
        </p:txBody>
      </p:sp>
    </p:spTree>
    <p:extLst>
      <p:ext uri="{BB962C8B-B14F-4D97-AF65-F5344CB8AC3E}">
        <p14:creationId xmlns:p14="http://schemas.microsoft.com/office/powerpoint/2010/main" val="258574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4093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Pattern hybridization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367048" y="5966560"/>
            <a:ext cx="8776953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Miyazawa et al., Nature Comm.1</a:t>
            </a:r>
            <a:r>
              <a:rPr lang="de-DE" sz="2000" dirty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smtClean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de-DE" sz="2000" dirty="0">
              <a:solidFill>
                <a:srgbClr val="1B2E6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rgbClr val="1B2E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nature.com/ncomms/journal/v1/n6/images/ncomms1071-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5" b="55385"/>
          <a:stretch/>
        </p:blipFill>
        <p:spPr bwMode="auto">
          <a:xfrm>
            <a:off x="4594538" y="1481068"/>
            <a:ext cx="4438650" cy="1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ature.com/ncomms/journal/v1/n6/images/ncomms1071-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5" b="-2"/>
          <a:stretch/>
        </p:blipFill>
        <p:spPr bwMode="auto">
          <a:xfrm>
            <a:off x="2375213" y="3944577"/>
            <a:ext cx="4438650" cy="20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nature.com/ncomms/journal/v1/n6/images/ncomms1071-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" r="3120" b="77911"/>
          <a:stretch/>
        </p:blipFill>
        <p:spPr bwMode="auto">
          <a:xfrm>
            <a:off x="155888" y="1506827"/>
            <a:ext cx="4300202" cy="1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1683935" y="3161337"/>
            <a:ext cx="5820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de-DE" sz="2800" baseline="0" dirty="0">
                <a:latin typeface="Arial" pitchFamily="34" charset="0"/>
                <a:cs typeface="Arial" pitchFamily="34" charset="0"/>
              </a:rPr>
              <a:t>w</a:t>
            </a: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hite spots + dark spots = labyrinth</a:t>
            </a:r>
          </a:p>
        </p:txBody>
      </p:sp>
    </p:spTree>
    <p:extLst>
      <p:ext uri="{BB962C8B-B14F-4D97-AF65-F5344CB8AC3E}">
        <p14:creationId xmlns:p14="http://schemas.microsoft.com/office/powerpoint/2010/main" val="3869918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" name="Textfeld 3"/>
          <p:cNvSpPr txBox="1">
            <a:spLocks noChangeArrowheads="1"/>
          </p:cNvSpPr>
          <p:nvPr/>
        </p:nvSpPr>
        <p:spPr bwMode="auto">
          <a:xfrm>
            <a:off x="393744" y="740772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74894"/>
              </p:ext>
            </p:extLst>
          </p:nvPr>
        </p:nvGraphicFramePr>
        <p:xfrm>
          <a:off x="1015999" y="1525907"/>
          <a:ext cx="7432675" cy="1969765"/>
        </p:xfrm>
        <a:graphic>
          <a:graphicData uri="http://schemas.openxmlformats.org/drawingml/2006/table">
            <a:tbl>
              <a:tblPr firstRow="1" firstCol="1" bandRow="1"/>
              <a:tblGrid>
                <a:gridCol w="318269"/>
                <a:gridCol w="428932"/>
                <a:gridCol w="135355"/>
                <a:gridCol w="756346"/>
                <a:gridCol w="732567"/>
                <a:gridCol w="525875"/>
                <a:gridCol w="755431"/>
                <a:gridCol w="756346"/>
                <a:gridCol w="755431"/>
                <a:gridCol w="756346"/>
                <a:gridCol w="755431"/>
                <a:gridCol w="756346"/>
              </a:tblGrid>
              <a:tr h="281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Monday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Tuesday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Wednesday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Thursday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Friday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1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3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4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5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MS Gothic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0756" y="3962872"/>
            <a:ext cx="81732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415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Mo Module 0: Introduction (Lutz)	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415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Mo Module 1: Modeling workflow (Fabian)	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415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Tue Module 2: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Morphogen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gradients + Literature study (Lutz)	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415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Wed Module 3: Model comparison: Vascular patterning (Walter)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415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Thu Module 4: Model refinement: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Morphodynamics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Fabian&amp;Walter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)</a:t>
            </a:r>
          </a:p>
          <a:p>
            <a:pPr lvl="0">
              <a:tabLst>
                <a:tab pos="5264150" algn="r"/>
              </a:tabLst>
            </a:pPr>
            <a:r>
              <a:rPr lang="en-US" sz="2000" baseline="0" dirty="0" smtClean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Fri </a:t>
            </a:r>
            <a:r>
              <a:rPr lang="en-US" sz="2000" baseline="0" dirty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Module 5: Top-down </a:t>
            </a:r>
            <a:r>
              <a:rPr lang="en-US" sz="2000" baseline="0" dirty="0" smtClean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modeling</a:t>
            </a:r>
            <a:r>
              <a:rPr lang="en-US" sz="2000" baseline="0" dirty="0" smtClean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, project examples,</a:t>
            </a:r>
            <a:r>
              <a:rPr lang="en-US" sz="2000" baseline="0" dirty="0" smtClean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summary </a:t>
            </a:r>
            <a:r>
              <a:rPr lang="en-US" sz="2000" baseline="0" dirty="0" smtClean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(Lutz)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56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67048" y="5966560"/>
            <a:ext cx="8776953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Miyazawa et al., Nature Comm.1</a:t>
            </a:r>
            <a:r>
              <a:rPr lang="de-DE" sz="2000" dirty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smtClean="0">
                <a:solidFill>
                  <a:srgbClr val="1B2E68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de-DE" sz="2000" dirty="0">
              <a:solidFill>
                <a:srgbClr val="1B2E6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rgbClr val="1B2E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nature.com/ncomms/journal/v1/n6/images/ncomms1071-f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 r="54310" b="3582"/>
          <a:stretch/>
        </p:blipFill>
        <p:spPr bwMode="auto">
          <a:xfrm>
            <a:off x="2102522" y="1344471"/>
            <a:ext cx="4881374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367048" y="64093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Pattern hybridization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36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1184498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Central questions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262232" y="2517393"/>
            <a:ext cx="8788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>
                <a:latin typeface="Arial" pitchFamily="34" charset="0"/>
                <a:cs typeface="Arial" pitchFamily="34" charset="0"/>
              </a:rPr>
              <a:t>How is a </a:t>
            </a: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complex pattern encoded in the genome?</a:t>
            </a:r>
          </a:p>
          <a:p>
            <a:pPr marL="457200" indent="-457200" algn="ctr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sz="2800" baseline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How can a pattern evolve?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5536" t="57527" r="73372" b="2065"/>
          <a:stretch/>
        </p:blipFill>
        <p:spPr>
          <a:xfrm>
            <a:off x="6796411" y="3884090"/>
            <a:ext cx="2117221" cy="2082471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482112" y="5966560"/>
            <a:ext cx="366188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Kondo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Miura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2010, Science 329, 1616. 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50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921" y="313386"/>
            <a:ext cx="7772400" cy="1143000"/>
          </a:xfrm>
        </p:spPr>
        <p:txBody>
          <a:bodyPr/>
          <a:lstStyle/>
          <a:p>
            <a:r>
              <a:rPr lang="en-GB" dirty="0" smtClean="0"/>
              <a:t>Literature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799" y="1442434"/>
            <a:ext cx="8213501" cy="4653566"/>
          </a:xfrm>
        </p:spPr>
        <p:txBody>
          <a:bodyPr/>
          <a:lstStyle/>
          <a:p>
            <a:r>
              <a:rPr lang="en-GB" sz="1800" dirty="0" smtClean="0"/>
              <a:t>A. Turing (1952) </a:t>
            </a:r>
            <a:r>
              <a:rPr lang="en-US" sz="1800" dirty="0" smtClean="0"/>
              <a:t>The Chemical Basis of Morphogenesis. </a:t>
            </a:r>
            <a:r>
              <a:rPr lang="en-GB" sz="1800" dirty="0" smtClean="0"/>
              <a:t>Phil. Trans. R. Soc. </a:t>
            </a:r>
            <a:r>
              <a:rPr lang="en-GB" sz="1800" dirty="0" err="1" smtClean="0"/>
              <a:t>Lond</a:t>
            </a:r>
            <a:r>
              <a:rPr lang="en-GB" sz="1800" dirty="0" smtClean="0"/>
              <a:t>. B 237, 37-72.</a:t>
            </a:r>
          </a:p>
          <a:p>
            <a:endParaRPr lang="en-GB" sz="1800" dirty="0" smtClean="0"/>
          </a:p>
          <a:p>
            <a:r>
              <a:rPr lang="en-US" sz="1800" dirty="0" smtClean="0"/>
              <a:t>A. </a:t>
            </a:r>
            <a:r>
              <a:rPr lang="en-US" sz="1800" dirty="0" err="1" smtClean="0"/>
              <a:t>Gierer</a:t>
            </a:r>
            <a:r>
              <a:rPr lang="en-US" sz="1800" dirty="0" smtClean="0"/>
              <a:t> and H. </a:t>
            </a:r>
            <a:r>
              <a:rPr lang="en-US" sz="1800" dirty="0" err="1" smtClean="0"/>
              <a:t>Meinhardt</a:t>
            </a:r>
            <a:r>
              <a:rPr lang="en-US" sz="1800" dirty="0" smtClean="0"/>
              <a:t> (1972) A theory of biological pattern formation. </a:t>
            </a:r>
            <a:r>
              <a:rPr lang="en-US" sz="1800" dirty="0" err="1" smtClean="0"/>
              <a:t>Kybernetik</a:t>
            </a:r>
            <a:r>
              <a:rPr lang="en-US" sz="1800" dirty="0" smtClean="0"/>
              <a:t> 12, 30-39.</a:t>
            </a:r>
          </a:p>
          <a:p>
            <a:endParaRPr lang="en-US" sz="1800" dirty="0" smtClean="0"/>
          </a:p>
          <a:p>
            <a:r>
              <a:rPr lang="en-GB" sz="1800" dirty="0" smtClean="0"/>
              <a:t>H. </a:t>
            </a:r>
            <a:r>
              <a:rPr lang="en-GB" sz="1800" dirty="0" err="1" smtClean="0"/>
              <a:t>Meinhardt</a:t>
            </a:r>
            <a:r>
              <a:rPr lang="en-GB" sz="1800" dirty="0" smtClean="0"/>
              <a:t> (1982) </a:t>
            </a:r>
            <a:r>
              <a:rPr lang="en-US" sz="1800" dirty="0" smtClean="0"/>
              <a:t>Models of Biological Pattern Formation. Academic Press and http://www.eb.tuebingen.mpg.de/de/forschung/emeriti/hans-meinhardt/home.html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J. D. Murray (2007,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ed.) Mathematical Biology. Springer</a:t>
            </a:r>
          </a:p>
          <a:p>
            <a:endParaRPr lang="en-GB" sz="1800" dirty="0"/>
          </a:p>
          <a:p>
            <a:r>
              <a:rPr lang="en-GB" sz="1800" dirty="0"/>
              <a:t>S. </a:t>
            </a:r>
            <a:r>
              <a:rPr lang="de-DE" sz="1800" dirty="0"/>
              <a:t>Kondo </a:t>
            </a:r>
            <a:r>
              <a:rPr lang="de-DE" sz="1800" dirty="0" err="1"/>
              <a:t>and</a:t>
            </a:r>
            <a:r>
              <a:rPr lang="de-DE" sz="1800" dirty="0"/>
              <a:t> T. </a:t>
            </a:r>
            <a:r>
              <a:rPr lang="de-DE" sz="1800" dirty="0" err="1"/>
              <a:t>Miura</a:t>
            </a:r>
            <a:r>
              <a:rPr lang="de-DE" sz="1800" dirty="0"/>
              <a:t> (2010) </a:t>
            </a:r>
            <a:r>
              <a:rPr lang="en-US" sz="1800" dirty="0"/>
              <a:t>Reaction-Diffusion Models as a Framework for Understanding Biological Pattern Formation. </a:t>
            </a:r>
            <a:r>
              <a:rPr lang="de-DE" sz="1800" dirty="0"/>
              <a:t>Science 329, 1616-1620.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66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429118" y="746899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91970" y="1717293"/>
            <a:ext cx="73455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Test hypothesis, counter-intuitive behavior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Infer hidden properties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de-DE" sz="2800" baseline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Human  -&gt; model organism </a:t>
            </a:r>
          </a:p>
          <a:p>
            <a:pPr>
              <a:buClr>
                <a:srgbClr val="000000"/>
              </a:buClr>
              <a:buSzPct val="100000"/>
            </a:pPr>
            <a:r>
              <a:rPr lang="de-DE" sz="280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	-&gt; conceptual model </a:t>
            </a:r>
          </a:p>
          <a:p>
            <a:pPr>
              <a:buClr>
                <a:srgbClr val="000000"/>
              </a:buClr>
              <a:buSzPct val="100000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		-&gt; mathematical model </a:t>
            </a:r>
          </a:p>
          <a:p>
            <a:pPr>
              <a:buClr>
                <a:srgbClr val="000000"/>
              </a:buClr>
              <a:buSzPct val="100000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		-&gt; model implementation</a:t>
            </a:r>
          </a:p>
          <a:p>
            <a:pPr>
              <a:buClr>
                <a:srgbClr val="000000"/>
              </a:buClr>
              <a:buSzPct val="100000"/>
            </a:pPr>
            <a:endParaRPr lang="de-DE" sz="2800" baseline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800" baseline="0" dirty="0" smtClean="0">
                <a:latin typeface="Arial" pitchFamily="34" charset="0"/>
                <a:cs typeface="Arial" pitchFamily="34" charset="0"/>
              </a:rPr>
              <a:t>Bottom-up vs. top-down models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67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98093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Top-down model: Somitogenesis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0"/>
          <a:stretch/>
        </p:blipFill>
        <p:spPr>
          <a:xfrm>
            <a:off x="500398" y="1706323"/>
            <a:ext cx="7710152" cy="3898189"/>
          </a:xfrm>
          <a:prstGeom prst="rect">
            <a:avLst/>
          </a:prstGeom>
        </p:spPr>
      </p:pic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4714876" y="5966560"/>
            <a:ext cx="442912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Herrgen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et al., Current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Biology, 20, 1244-1253 (2010)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40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98093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Top-down model: Somitogenesis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8" y="1879197"/>
            <a:ext cx="2296359" cy="2794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74" y="2533742"/>
            <a:ext cx="5090601" cy="1485714"/>
          </a:xfrm>
          <a:prstGeom prst="rect">
            <a:avLst/>
          </a:prstGeom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714876" y="5966560"/>
            <a:ext cx="442912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Herrgen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et al., Current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Biology, 20, 1244-1253 (2010)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42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698093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Top-down model: Somitogenesis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8" y="1879197"/>
            <a:ext cx="2296359" cy="27948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12358" y="1879197"/>
            <a:ext cx="4460067" cy="3681480"/>
            <a:chOff x="3512358" y="1879197"/>
            <a:chExt cx="4460067" cy="36814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358" y="1879197"/>
              <a:ext cx="4337175" cy="36814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7581900" y="1879197"/>
              <a:ext cx="390525" cy="3210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 pitchFamily="-60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17120" y="1899633"/>
              <a:ext cx="390525" cy="3210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 pitchFamily="-60" charset="0"/>
              </a:endParaRPr>
            </a:p>
          </p:txBody>
        </p:sp>
      </p:grp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4714876" y="5966560"/>
            <a:ext cx="442912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Herrgen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et al., Current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Biology, 20, 1244-1253 (2010)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90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564336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Interdisciplinary workflow</a:t>
            </a:r>
            <a:endParaRPr lang="de-DE" sz="4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290638"/>
            <a:ext cx="6663959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8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5513" y="969963"/>
            <a:ext cx="904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367048" y="426224"/>
            <a:ext cx="845498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4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Different </a:t>
            </a:r>
            <a:r>
              <a:rPr lang="de-DE" sz="4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model types for cell mechanics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3" y="1130300"/>
            <a:ext cx="7867650" cy="514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QuadraatSans-Regular"/>
        <a:ea typeface=""/>
        <a:cs typeface=""/>
      </a:majorFont>
      <a:minorFont>
        <a:latin typeface="Quadraat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6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6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On-screen Show (4:3)</PresentationFormat>
  <Paragraphs>248</Paragraphs>
  <Slides>32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Alan Turing 60th anniversary </vt:lpstr>
      <vt:lpstr>PowerPoint Presentation</vt:lpstr>
      <vt:lpstr>Alan Turing (1952)</vt:lpstr>
      <vt:lpstr>Gierer-Meinhardt principle:  local activation, lateral inhibition</vt:lpstr>
      <vt:lpstr>PowerPoint Presentation</vt:lpstr>
      <vt:lpstr>PowerPoint Presentation</vt:lpstr>
      <vt:lpstr>PowerPoint Presentation</vt:lpstr>
      <vt:lpstr>Simulations reproduce complex shell and fish patterns</vt:lpstr>
      <vt:lpstr>PowerPoint Presentation</vt:lpstr>
      <vt:lpstr>PowerPoint Presentation</vt:lpstr>
      <vt:lpstr>PowerPoint Presentation</vt:lpstr>
      <vt:lpstr>PowerPoint Presentation</vt:lpstr>
      <vt:lpstr>Literature</vt:lpstr>
    </vt:vector>
  </TitlesOfParts>
  <Company>MPI-CBG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MPI-CBG MPI-CBG</dc:creator>
  <cp:lastModifiedBy>lutz</cp:lastModifiedBy>
  <cp:revision>84</cp:revision>
  <dcterms:created xsi:type="dcterms:W3CDTF">2004-02-12T12:55:37Z</dcterms:created>
  <dcterms:modified xsi:type="dcterms:W3CDTF">2012-11-20T18:55:40Z</dcterms:modified>
</cp:coreProperties>
</file>