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4"/>
  </p:notesMasterIdLst>
  <p:sldIdLst>
    <p:sldId id="262" r:id="rId2"/>
    <p:sldId id="294" r:id="rId3"/>
    <p:sldId id="272" r:id="rId4"/>
    <p:sldId id="292" r:id="rId5"/>
    <p:sldId id="293" r:id="rId6"/>
    <p:sldId id="297" r:id="rId7"/>
    <p:sldId id="298" r:id="rId8"/>
    <p:sldId id="295" r:id="rId9"/>
    <p:sldId id="296" r:id="rId10"/>
    <p:sldId id="290" r:id="rId11"/>
    <p:sldId id="285" r:id="rId12"/>
    <p:sldId id="280" r:id="rId13"/>
    <p:sldId id="273" r:id="rId14"/>
    <p:sldId id="286" r:id="rId15"/>
    <p:sldId id="288" r:id="rId16"/>
    <p:sldId id="275" r:id="rId17"/>
    <p:sldId id="274" r:id="rId18"/>
    <p:sldId id="278" r:id="rId19"/>
    <p:sldId id="271" r:id="rId20"/>
    <p:sldId id="279" r:id="rId21"/>
    <p:sldId id="276" r:id="rId22"/>
    <p:sldId id="265" r:id="rId23"/>
    <p:sldId id="263" r:id="rId24"/>
    <p:sldId id="266" r:id="rId25"/>
    <p:sldId id="282" r:id="rId26"/>
    <p:sldId id="267" r:id="rId27"/>
    <p:sldId id="268" r:id="rId28"/>
    <p:sldId id="277" r:id="rId29"/>
    <p:sldId id="284" r:id="rId30"/>
    <p:sldId id="283" r:id="rId31"/>
    <p:sldId id="281" r:id="rId32"/>
    <p:sldId id="269" r:id="rId3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Times" charset="0"/>
        <a:ea typeface="ヒラギノ角ゴ Pro W3" charset="0"/>
        <a:cs typeface="ヒラギノ角ゴ Pro W3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Times" charset="0"/>
        <a:ea typeface="ヒラギノ角ゴ Pro W3" charset="0"/>
        <a:cs typeface="ヒラギノ角ゴ Pro W3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Times" charset="0"/>
        <a:ea typeface="ヒラギノ角ゴ Pro W3" charset="0"/>
        <a:cs typeface="ヒラギノ角ゴ Pro W3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Times" charset="0"/>
        <a:ea typeface="ヒラギノ角ゴ Pro W3" charset="0"/>
        <a:cs typeface="ヒラギノ角ゴ Pro W3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Times" charset="0"/>
        <a:ea typeface="ヒラギノ角ゴ Pro W3" charset="0"/>
        <a:cs typeface="ヒラギノ角ゴ Pro W3" charset="0"/>
      </a:defRPr>
    </a:lvl5pPr>
    <a:lvl6pPr marL="2286000" algn="l" defTabSz="914400" rtl="0" eaLnBrk="1" latinLnBrk="0" hangingPunct="1">
      <a:defRPr sz="2400" kern="1200" baseline="-25000">
        <a:solidFill>
          <a:schemeClr val="tx1"/>
        </a:solidFill>
        <a:latin typeface="Times" charset="0"/>
        <a:ea typeface="ヒラギノ角ゴ Pro W3" charset="0"/>
        <a:cs typeface="ヒラギノ角ゴ Pro W3" charset="0"/>
      </a:defRPr>
    </a:lvl6pPr>
    <a:lvl7pPr marL="2743200" algn="l" defTabSz="914400" rtl="0" eaLnBrk="1" latinLnBrk="0" hangingPunct="1">
      <a:defRPr sz="2400" kern="1200" baseline="-25000">
        <a:solidFill>
          <a:schemeClr val="tx1"/>
        </a:solidFill>
        <a:latin typeface="Times" charset="0"/>
        <a:ea typeface="ヒラギノ角ゴ Pro W3" charset="0"/>
        <a:cs typeface="ヒラギノ角ゴ Pro W3" charset="0"/>
      </a:defRPr>
    </a:lvl7pPr>
    <a:lvl8pPr marL="3200400" algn="l" defTabSz="914400" rtl="0" eaLnBrk="1" latinLnBrk="0" hangingPunct="1">
      <a:defRPr sz="2400" kern="1200" baseline="-25000">
        <a:solidFill>
          <a:schemeClr val="tx1"/>
        </a:solidFill>
        <a:latin typeface="Times" charset="0"/>
        <a:ea typeface="ヒラギノ角ゴ Pro W3" charset="0"/>
        <a:cs typeface="ヒラギノ角ゴ Pro W3" charset="0"/>
      </a:defRPr>
    </a:lvl8pPr>
    <a:lvl9pPr marL="3657600" algn="l" defTabSz="914400" rtl="0" eaLnBrk="1" latinLnBrk="0" hangingPunct="1">
      <a:defRPr sz="2400" kern="1200" baseline="-25000">
        <a:solidFill>
          <a:schemeClr val="tx1"/>
        </a:solidFill>
        <a:latin typeface="Times" charset="0"/>
        <a:ea typeface="ヒラギノ角ゴ Pro W3" charset="0"/>
        <a:cs typeface="ヒラギノ角ゴ Pro W3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3296"/>
    <a:srgbClr val="1B2E68"/>
    <a:srgbClr val="375F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-129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118" d="100"/>
          <a:sy n="118" d="100"/>
        </p:scale>
        <p:origin x="-1520" y="-112"/>
      </p:cViewPr>
      <p:guideLst>
        <p:guide orient="horz" pos="2880"/>
        <p:guide pos="2160"/>
      </p:guideLst>
    </p:cSldViewPr>
  </p:notesViewPr>
  <p:gridSpacing cx="1828800" cy="18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aseline="0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aseline="0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aseline="0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aseline="0"/>
            </a:lvl1pPr>
          </a:lstStyle>
          <a:p>
            <a:pPr>
              <a:defRPr/>
            </a:pPr>
            <a:fld id="{AC179481-DCFA-4C6A-9AB1-C09E46BDBD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1394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60" charset="0"/>
        <a:ea typeface="MS PGothic" pitchFamily="34" charset="-128"/>
        <a:cs typeface="MS PGothic" pitchFamily="3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60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60" charset="0"/>
        <a:ea typeface="MS PGothic" pitchFamily="34" charset="-128"/>
        <a:cs typeface="ヒラギノ角ゴ Pro W3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60" charset="0"/>
        <a:ea typeface="MS PGothic" pitchFamily="34" charset="-128"/>
        <a:cs typeface="ヒラギノ角ゴ Pro W3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60" charset="0"/>
        <a:ea typeface="MS PGothic" pitchFamily="34" charset="-128"/>
        <a:cs typeface="ヒラギノ角ゴ Pro W3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fld id="{8AB76952-E17A-40C0-B3B5-20E4135728AD}" type="slidenum">
              <a:rPr lang="en-GB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buFont typeface="Wingdings" pitchFamily="2" charset="2"/>
                <a:buNone/>
              </a:pPr>
              <a:t>1</a:t>
            </a:fld>
            <a:endParaRPr lang="en-GB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6387" name="Text Box 1"/>
          <p:cNvSpPr txBox="1">
            <a:spLocks noChangeArrowheads="1"/>
          </p:cNvSpPr>
          <p:nvPr/>
        </p:nvSpPr>
        <p:spPr bwMode="auto">
          <a:xfrm>
            <a:off x="878059" y="687189"/>
            <a:ext cx="5100250" cy="34271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16388" name="Rectangle 2"/>
          <p:cNvSpPr>
            <a:spLocks noGrp="1" noChangeArrowheads="1"/>
          </p:cNvSpPr>
          <p:nvPr>
            <p:ph type="body"/>
          </p:nvPr>
        </p:nvSpPr>
        <p:spPr>
          <a:xfrm>
            <a:off x="913965" y="4342450"/>
            <a:ext cx="5028439" cy="4114361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fld id="{8AB76952-E17A-40C0-B3B5-20E4135728AD}" type="slidenum">
              <a:rPr lang="en-GB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buFont typeface="Wingdings" pitchFamily="2" charset="2"/>
                <a:buNone/>
              </a:pPr>
              <a:t>10</a:t>
            </a:fld>
            <a:endParaRPr lang="en-GB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6387" name="Text Box 1"/>
          <p:cNvSpPr txBox="1">
            <a:spLocks noChangeArrowheads="1"/>
          </p:cNvSpPr>
          <p:nvPr/>
        </p:nvSpPr>
        <p:spPr bwMode="auto">
          <a:xfrm>
            <a:off x="878059" y="687189"/>
            <a:ext cx="5100250" cy="34271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16388" name="Rectangle 2"/>
          <p:cNvSpPr>
            <a:spLocks noGrp="1" noChangeArrowheads="1"/>
          </p:cNvSpPr>
          <p:nvPr>
            <p:ph type="body"/>
          </p:nvPr>
        </p:nvSpPr>
        <p:spPr>
          <a:xfrm>
            <a:off x="913965" y="4342450"/>
            <a:ext cx="5028439" cy="4114361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fld id="{8AB76952-E17A-40C0-B3B5-20E4135728AD}" type="slidenum">
              <a:rPr lang="en-GB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buFont typeface="Wingdings" pitchFamily="2" charset="2"/>
                <a:buNone/>
              </a:pPr>
              <a:t>11</a:t>
            </a:fld>
            <a:endParaRPr lang="en-GB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6387" name="Text Box 1"/>
          <p:cNvSpPr txBox="1">
            <a:spLocks noChangeArrowheads="1"/>
          </p:cNvSpPr>
          <p:nvPr/>
        </p:nvSpPr>
        <p:spPr bwMode="auto">
          <a:xfrm>
            <a:off x="878059" y="687189"/>
            <a:ext cx="5100250" cy="34271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16388" name="Rectangle 2"/>
          <p:cNvSpPr>
            <a:spLocks noGrp="1" noChangeArrowheads="1"/>
          </p:cNvSpPr>
          <p:nvPr>
            <p:ph type="body"/>
          </p:nvPr>
        </p:nvSpPr>
        <p:spPr>
          <a:xfrm>
            <a:off x="913965" y="4342450"/>
            <a:ext cx="5028439" cy="4114361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fld id="{8AB76952-E17A-40C0-B3B5-20E4135728AD}" type="slidenum">
              <a:rPr lang="en-GB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buFont typeface="Wingdings" pitchFamily="2" charset="2"/>
                <a:buNone/>
              </a:pPr>
              <a:t>12</a:t>
            </a:fld>
            <a:endParaRPr lang="en-GB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6387" name="Text Box 1"/>
          <p:cNvSpPr txBox="1">
            <a:spLocks noChangeArrowheads="1"/>
          </p:cNvSpPr>
          <p:nvPr/>
        </p:nvSpPr>
        <p:spPr bwMode="auto">
          <a:xfrm>
            <a:off x="878059" y="687189"/>
            <a:ext cx="5100250" cy="34271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16388" name="Rectangle 2"/>
          <p:cNvSpPr>
            <a:spLocks noGrp="1" noChangeArrowheads="1"/>
          </p:cNvSpPr>
          <p:nvPr>
            <p:ph type="body"/>
          </p:nvPr>
        </p:nvSpPr>
        <p:spPr>
          <a:xfrm>
            <a:off x="913965" y="4342450"/>
            <a:ext cx="5028439" cy="4114361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fld id="{8AB76952-E17A-40C0-B3B5-20E4135728AD}" type="slidenum">
              <a:rPr lang="en-GB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buFont typeface="Wingdings" pitchFamily="2" charset="2"/>
                <a:buNone/>
              </a:pPr>
              <a:t>13</a:t>
            </a:fld>
            <a:endParaRPr lang="en-GB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6387" name="Text Box 1"/>
          <p:cNvSpPr txBox="1">
            <a:spLocks noChangeArrowheads="1"/>
          </p:cNvSpPr>
          <p:nvPr/>
        </p:nvSpPr>
        <p:spPr bwMode="auto">
          <a:xfrm>
            <a:off x="878059" y="687189"/>
            <a:ext cx="5100250" cy="34271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16388" name="Rectangle 2"/>
          <p:cNvSpPr>
            <a:spLocks noGrp="1" noChangeArrowheads="1"/>
          </p:cNvSpPr>
          <p:nvPr>
            <p:ph type="body"/>
          </p:nvPr>
        </p:nvSpPr>
        <p:spPr>
          <a:xfrm>
            <a:off x="913965" y="4342450"/>
            <a:ext cx="5028439" cy="4114361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fld id="{8AB76952-E17A-40C0-B3B5-20E4135728AD}" type="slidenum">
              <a:rPr lang="en-GB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buFont typeface="Wingdings" pitchFamily="2" charset="2"/>
                <a:buNone/>
              </a:pPr>
              <a:t>14</a:t>
            </a:fld>
            <a:endParaRPr lang="en-GB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6387" name="Text Box 1"/>
          <p:cNvSpPr txBox="1">
            <a:spLocks noChangeArrowheads="1"/>
          </p:cNvSpPr>
          <p:nvPr/>
        </p:nvSpPr>
        <p:spPr bwMode="auto">
          <a:xfrm>
            <a:off x="878059" y="687189"/>
            <a:ext cx="5100250" cy="34271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16388" name="Rectangle 2"/>
          <p:cNvSpPr>
            <a:spLocks noGrp="1" noChangeArrowheads="1"/>
          </p:cNvSpPr>
          <p:nvPr>
            <p:ph type="body"/>
          </p:nvPr>
        </p:nvSpPr>
        <p:spPr>
          <a:xfrm>
            <a:off x="913965" y="4342450"/>
            <a:ext cx="5028439" cy="4114361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fld id="{8AB76952-E17A-40C0-B3B5-20E4135728AD}" type="slidenum">
              <a:rPr lang="en-GB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buFont typeface="Wingdings" pitchFamily="2" charset="2"/>
                <a:buNone/>
              </a:pPr>
              <a:t>15</a:t>
            </a:fld>
            <a:endParaRPr lang="en-GB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6387" name="Text Box 1"/>
          <p:cNvSpPr txBox="1">
            <a:spLocks noChangeArrowheads="1"/>
          </p:cNvSpPr>
          <p:nvPr/>
        </p:nvSpPr>
        <p:spPr bwMode="auto">
          <a:xfrm>
            <a:off x="878059" y="687189"/>
            <a:ext cx="5100250" cy="34271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16388" name="Rectangle 2"/>
          <p:cNvSpPr>
            <a:spLocks noGrp="1" noChangeArrowheads="1"/>
          </p:cNvSpPr>
          <p:nvPr>
            <p:ph type="body"/>
          </p:nvPr>
        </p:nvSpPr>
        <p:spPr>
          <a:xfrm>
            <a:off x="913965" y="4342450"/>
            <a:ext cx="5028439" cy="4114361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fld id="{8AB76952-E17A-40C0-B3B5-20E4135728AD}" type="slidenum">
              <a:rPr lang="en-GB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buFont typeface="Wingdings" pitchFamily="2" charset="2"/>
                <a:buNone/>
              </a:pPr>
              <a:t>16</a:t>
            </a:fld>
            <a:endParaRPr lang="en-GB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6387" name="Text Box 1"/>
          <p:cNvSpPr txBox="1">
            <a:spLocks noChangeArrowheads="1"/>
          </p:cNvSpPr>
          <p:nvPr/>
        </p:nvSpPr>
        <p:spPr bwMode="auto">
          <a:xfrm>
            <a:off x="878059" y="687189"/>
            <a:ext cx="5100250" cy="34271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16388" name="Rectangle 2"/>
          <p:cNvSpPr>
            <a:spLocks noGrp="1" noChangeArrowheads="1"/>
          </p:cNvSpPr>
          <p:nvPr>
            <p:ph type="body"/>
          </p:nvPr>
        </p:nvSpPr>
        <p:spPr>
          <a:xfrm>
            <a:off x="913965" y="4342450"/>
            <a:ext cx="5028439" cy="4114361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fld id="{8AB76952-E17A-40C0-B3B5-20E4135728AD}" type="slidenum">
              <a:rPr lang="en-GB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buFont typeface="Wingdings" pitchFamily="2" charset="2"/>
                <a:buNone/>
              </a:pPr>
              <a:t>17</a:t>
            </a:fld>
            <a:endParaRPr lang="en-GB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6387" name="Text Box 1"/>
          <p:cNvSpPr txBox="1">
            <a:spLocks noChangeArrowheads="1"/>
          </p:cNvSpPr>
          <p:nvPr/>
        </p:nvSpPr>
        <p:spPr bwMode="auto">
          <a:xfrm>
            <a:off x="878059" y="687189"/>
            <a:ext cx="5100250" cy="34271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16388" name="Rectangle 2"/>
          <p:cNvSpPr>
            <a:spLocks noGrp="1" noChangeArrowheads="1"/>
          </p:cNvSpPr>
          <p:nvPr>
            <p:ph type="body"/>
          </p:nvPr>
        </p:nvSpPr>
        <p:spPr>
          <a:xfrm>
            <a:off x="913965" y="4342450"/>
            <a:ext cx="5028439" cy="4114361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fld id="{8AB76952-E17A-40C0-B3B5-20E4135728AD}" type="slidenum">
              <a:rPr lang="en-GB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buFont typeface="Wingdings" pitchFamily="2" charset="2"/>
                <a:buNone/>
              </a:pPr>
              <a:t>18</a:t>
            </a:fld>
            <a:endParaRPr lang="en-GB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6387" name="Text Box 1"/>
          <p:cNvSpPr txBox="1">
            <a:spLocks noChangeArrowheads="1"/>
          </p:cNvSpPr>
          <p:nvPr/>
        </p:nvSpPr>
        <p:spPr bwMode="auto">
          <a:xfrm>
            <a:off x="878059" y="687189"/>
            <a:ext cx="5100250" cy="34271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16388" name="Rectangle 2"/>
          <p:cNvSpPr>
            <a:spLocks noGrp="1" noChangeArrowheads="1"/>
          </p:cNvSpPr>
          <p:nvPr>
            <p:ph type="body"/>
          </p:nvPr>
        </p:nvSpPr>
        <p:spPr>
          <a:xfrm>
            <a:off x="913965" y="4342450"/>
            <a:ext cx="5028439" cy="4114361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fld id="{8AB76952-E17A-40C0-B3B5-20E4135728AD}" type="slidenum">
              <a:rPr lang="en-GB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buFont typeface="Wingdings" pitchFamily="2" charset="2"/>
                <a:buNone/>
              </a:pPr>
              <a:t>19</a:t>
            </a:fld>
            <a:endParaRPr lang="en-GB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6387" name="Text Box 1"/>
          <p:cNvSpPr txBox="1">
            <a:spLocks noChangeArrowheads="1"/>
          </p:cNvSpPr>
          <p:nvPr/>
        </p:nvSpPr>
        <p:spPr bwMode="auto">
          <a:xfrm>
            <a:off x="878059" y="687189"/>
            <a:ext cx="5100250" cy="34271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16388" name="Rectangle 2"/>
          <p:cNvSpPr>
            <a:spLocks noGrp="1" noChangeArrowheads="1"/>
          </p:cNvSpPr>
          <p:nvPr>
            <p:ph type="body"/>
          </p:nvPr>
        </p:nvSpPr>
        <p:spPr>
          <a:xfrm>
            <a:off x="913965" y="4342450"/>
            <a:ext cx="5028439" cy="4114361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fld id="{8AB76952-E17A-40C0-B3B5-20E4135728AD}" type="slidenum">
              <a:rPr lang="en-GB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buFont typeface="Wingdings" pitchFamily="2" charset="2"/>
                <a:buNone/>
              </a:pPr>
              <a:t>2</a:t>
            </a:fld>
            <a:endParaRPr lang="en-GB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6387" name="Text Box 1"/>
          <p:cNvSpPr txBox="1">
            <a:spLocks noChangeArrowheads="1"/>
          </p:cNvSpPr>
          <p:nvPr/>
        </p:nvSpPr>
        <p:spPr bwMode="auto">
          <a:xfrm>
            <a:off x="878059" y="687189"/>
            <a:ext cx="5100250" cy="34271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16388" name="Rectangle 2"/>
          <p:cNvSpPr>
            <a:spLocks noGrp="1" noChangeArrowheads="1"/>
          </p:cNvSpPr>
          <p:nvPr>
            <p:ph type="body"/>
          </p:nvPr>
        </p:nvSpPr>
        <p:spPr>
          <a:xfrm>
            <a:off x="913965" y="4342450"/>
            <a:ext cx="5028439" cy="4114361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fld id="{8AB76952-E17A-40C0-B3B5-20E4135728AD}" type="slidenum">
              <a:rPr lang="en-GB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buFont typeface="Wingdings" pitchFamily="2" charset="2"/>
                <a:buNone/>
              </a:pPr>
              <a:t>21</a:t>
            </a:fld>
            <a:endParaRPr lang="en-GB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6387" name="Text Box 1"/>
          <p:cNvSpPr txBox="1">
            <a:spLocks noChangeArrowheads="1"/>
          </p:cNvSpPr>
          <p:nvPr/>
        </p:nvSpPr>
        <p:spPr bwMode="auto">
          <a:xfrm>
            <a:off x="878059" y="687189"/>
            <a:ext cx="5100250" cy="34271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16388" name="Rectangle 2"/>
          <p:cNvSpPr>
            <a:spLocks noGrp="1" noChangeArrowheads="1"/>
          </p:cNvSpPr>
          <p:nvPr>
            <p:ph type="body"/>
          </p:nvPr>
        </p:nvSpPr>
        <p:spPr>
          <a:xfrm>
            <a:off x="913965" y="4342450"/>
            <a:ext cx="5028439" cy="4114361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fld id="{0DAF5AFF-0E94-44B9-B461-6D0272D0FD5E}" type="slidenum">
              <a:rPr lang="en-GB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buFont typeface="Wingdings" pitchFamily="2" charset="2"/>
                <a:buNone/>
              </a:pPr>
              <a:t>23</a:t>
            </a:fld>
            <a:endParaRPr lang="en-GB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9459" name="Text Box 1"/>
          <p:cNvSpPr txBox="1">
            <a:spLocks noChangeArrowheads="1"/>
          </p:cNvSpPr>
          <p:nvPr/>
        </p:nvSpPr>
        <p:spPr bwMode="auto">
          <a:xfrm>
            <a:off x="3884350" y="8687823"/>
            <a:ext cx="2972018" cy="45617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4680" tIns="47520" rIns="94680" bIns="47520" anchor="b"/>
          <a:lstStyle/>
          <a:p>
            <a:pPr algn="r"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</a:tabLst>
            </a:pPr>
            <a:fld id="{64B9E70F-573C-4DCE-9C4B-E9C132C94E07}" type="slidenum">
              <a:rPr lang="en-GB" sz="1200">
                <a:solidFill>
                  <a:srgbClr val="000000"/>
                </a:solidFill>
              </a:rPr>
              <a:pPr algn="r">
                <a:buClr>
                  <a:srgbClr val="000000"/>
                </a:buClr>
                <a:buSzPct val="45000"/>
                <a:buFont typeface="Wingdings" pitchFamily="2" charset="2"/>
                <a:buNone/>
                <a:tabLst>
                  <a:tab pos="723900" algn="l"/>
                  <a:tab pos="1447800" algn="l"/>
                  <a:tab pos="2171700" algn="l"/>
                </a:tabLst>
              </a:pPr>
              <a:t>23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9460" name="Text Box 2"/>
          <p:cNvSpPr txBox="1">
            <a:spLocks noChangeArrowheads="1"/>
          </p:cNvSpPr>
          <p:nvPr/>
        </p:nvSpPr>
        <p:spPr bwMode="auto">
          <a:xfrm>
            <a:off x="0" y="8687823"/>
            <a:ext cx="2972018" cy="45617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4680" tIns="47520" rIns="94680" bIns="47520" anchor="b"/>
          <a:lstStyle/>
          <a:p>
            <a:pPr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</a:tabLst>
            </a:pPr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19461" name="Text Box 3"/>
          <p:cNvSpPr txBox="1">
            <a:spLocks noChangeArrowheads="1"/>
          </p:cNvSpPr>
          <p:nvPr/>
        </p:nvSpPr>
        <p:spPr bwMode="auto">
          <a:xfrm>
            <a:off x="0" y="0"/>
            <a:ext cx="2972018" cy="45617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4680" tIns="47520" rIns="94680" bIns="47520"/>
          <a:lstStyle/>
          <a:p>
            <a:pPr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723900" algn="l"/>
                <a:tab pos="1447800" algn="l"/>
                <a:tab pos="2171700" algn="l"/>
              </a:tabLst>
            </a:pPr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19462" name="Text Box 4"/>
          <p:cNvSpPr txBox="1">
            <a:spLocks noChangeArrowheads="1"/>
          </p:cNvSpPr>
          <p:nvPr/>
        </p:nvSpPr>
        <p:spPr bwMode="auto">
          <a:xfrm>
            <a:off x="876427" y="685728"/>
            <a:ext cx="5103514" cy="342863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19463" name="Text Box 5"/>
          <p:cNvSpPr>
            <a:spLocks noGrp="1" noChangeArrowheads="1"/>
          </p:cNvSpPr>
          <p:nvPr>
            <p:ph type="body"/>
          </p:nvPr>
        </p:nvSpPr>
        <p:spPr>
          <a:xfrm>
            <a:off x="913965" y="4343913"/>
            <a:ext cx="5028439" cy="4114361"/>
          </a:xfrm>
          <a:noFill/>
          <a:ln/>
        </p:spPr>
        <p:txBody>
          <a:bodyPr/>
          <a:lstStyle/>
          <a:p>
            <a:pPr eaLnBrk="1" hangingPunct="1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fld id="{8AB76952-E17A-40C0-B3B5-20E4135728AD}" type="slidenum">
              <a:rPr lang="en-GB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buFont typeface="Wingdings" pitchFamily="2" charset="2"/>
                <a:buNone/>
              </a:pPr>
              <a:t>25</a:t>
            </a:fld>
            <a:endParaRPr lang="en-GB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6387" name="Text Box 1"/>
          <p:cNvSpPr txBox="1">
            <a:spLocks noChangeArrowheads="1"/>
          </p:cNvSpPr>
          <p:nvPr/>
        </p:nvSpPr>
        <p:spPr bwMode="auto">
          <a:xfrm>
            <a:off x="878059" y="687189"/>
            <a:ext cx="5100250" cy="34271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16388" name="Rectangle 2"/>
          <p:cNvSpPr>
            <a:spLocks noGrp="1" noChangeArrowheads="1"/>
          </p:cNvSpPr>
          <p:nvPr>
            <p:ph type="body"/>
          </p:nvPr>
        </p:nvSpPr>
        <p:spPr>
          <a:xfrm>
            <a:off x="913965" y="4342450"/>
            <a:ext cx="5028439" cy="4114361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fld id="{8AB76952-E17A-40C0-B3B5-20E4135728AD}" type="slidenum">
              <a:rPr lang="en-GB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buFont typeface="Wingdings" pitchFamily="2" charset="2"/>
                <a:buNone/>
              </a:pPr>
              <a:t>28</a:t>
            </a:fld>
            <a:endParaRPr lang="en-GB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6387" name="Text Box 1"/>
          <p:cNvSpPr txBox="1">
            <a:spLocks noChangeArrowheads="1"/>
          </p:cNvSpPr>
          <p:nvPr/>
        </p:nvSpPr>
        <p:spPr bwMode="auto">
          <a:xfrm>
            <a:off x="878059" y="687189"/>
            <a:ext cx="5100250" cy="34271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16388" name="Rectangle 2"/>
          <p:cNvSpPr>
            <a:spLocks noGrp="1" noChangeArrowheads="1"/>
          </p:cNvSpPr>
          <p:nvPr>
            <p:ph type="body"/>
          </p:nvPr>
        </p:nvSpPr>
        <p:spPr>
          <a:xfrm>
            <a:off x="913965" y="4342450"/>
            <a:ext cx="5028439" cy="4114361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fld id="{8AB76952-E17A-40C0-B3B5-20E4135728AD}" type="slidenum">
              <a:rPr lang="en-GB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buFont typeface="Wingdings" pitchFamily="2" charset="2"/>
                <a:buNone/>
              </a:pPr>
              <a:t>29</a:t>
            </a:fld>
            <a:endParaRPr lang="en-GB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6387" name="Text Box 1"/>
          <p:cNvSpPr txBox="1">
            <a:spLocks noChangeArrowheads="1"/>
          </p:cNvSpPr>
          <p:nvPr/>
        </p:nvSpPr>
        <p:spPr bwMode="auto">
          <a:xfrm>
            <a:off x="878059" y="687189"/>
            <a:ext cx="5100250" cy="34271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16388" name="Rectangle 2"/>
          <p:cNvSpPr>
            <a:spLocks noGrp="1" noChangeArrowheads="1"/>
          </p:cNvSpPr>
          <p:nvPr>
            <p:ph type="body"/>
          </p:nvPr>
        </p:nvSpPr>
        <p:spPr>
          <a:xfrm>
            <a:off x="913965" y="4342450"/>
            <a:ext cx="5028439" cy="4114361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fld id="{8AB76952-E17A-40C0-B3B5-20E4135728AD}" type="slidenum">
              <a:rPr lang="en-GB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buFont typeface="Wingdings" pitchFamily="2" charset="2"/>
                <a:buNone/>
              </a:pPr>
              <a:t>30</a:t>
            </a:fld>
            <a:endParaRPr lang="en-GB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6387" name="Text Box 1"/>
          <p:cNvSpPr txBox="1">
            <a:spLocks noChangeArrowheads="1"/>
          </p:cNvSpPr>
          <p:nvPr/>
        </p:nvSpPr>
        <p:spPr bwMode="auto">
          <a:xfrm>
            <a:off x="878059" y="687189"/>
            <a:ext cx="5100250" cy="34271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16388" name="Rectangle 2"/>
          <p:cNvSpPr>
            <a:spLocks noGrp="1" noChangeArrowheads="1"/>
          </p:cNvSpPr>
          <p:nvPr>
            <p:ph type="body"/>
          </p:nvPr>
        </p:nvSpPr>
        <p:spPr>
          <a:xfrm>
            <a:off x="913965" y="4342450"/>
            <a:ext cx="5028439" cy="4114361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fld id="{8AB76952-E17A-40C0-B3B5-20E4135728AD}" type="slidenum">
              <a:rPr lang="en-GB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buFont typeface="Wingdings" pitchFamily="2" charset="2"/>
                <a:buNone/>
              </a:pPr>
              <a:t>31</a:t>
            </a:fld>
            <a:endParaRPr lang="en-GB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6387" name="Text Box 1"/>
          <p:cNvSpPr txBox="1">
            <a:spLocks noChangeArrowheads="1"/>
          </p:cNvSpPr>
          <p:nvPr/>
        </p:nvSpPr>
        <p:spPr bwMode="auto">
          <a:xfrm>
            <a:off x="878059" y="687189"/>
            <a:ext cx="5100250" cy="34271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16388" name="Rectangle 2"/>
          <p:cNvSpPr>
            <a:spLocks noGrp="1" noChangeArrowheads="1"/>
          </p:cNvSpPr>
          <p:nvPr>
            <p:ph type="body"/>
          </p:nvPr>
        </p:nvSpPr>
        <p:spPr>
          <a:xfrm>
            <a:off x="913965" y="4342450"/>
            <a:ext cx="5028439" cy="4114361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fld id="{8AB76952-E17A-40C0-B3B5-20E4135728AD}" type="slidenum">
              <a:rPr lang="en-GB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buFont typeface="Wingdings" pitchFamily="2" charset="2"/>
                <a:buNone/>
              </a:pPr>
              <a:t>3</a:t>
            </a:fld>
            <a:endParaRPr lang="en-GB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6387" name="Text Box 1"/>
          <p:cNvSpPr txBox="1">
            <a:spLocks noChangeArrowheads="1"/>
          </p:cNvSpPr>
          <p:nvPr/>
        </p:nvSpPr>
        <p:spPr bwMode="auto">
          <a:xfrm>
            <a:off x="878059" y="687189"/>
            <a:ext cx="5100250" cy="34271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16388" name="Rectangle 2"/>
          <p:cNvSpPr>
            <a:spLocks noGrp="1" noChangeArrowheads="1"/>
          </p:cNvSpPr>
          <p:nvPr>
            <p:ph type="body"/>
          </p:nvPr>
        </p:nvSpPr>
        <p:spPr>
          <a:xfrm>
            <a:off x="913965" y="4342450"/>
            <a:ext cx="5028439" cy="4114361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fld id="{8AB76952-E17A-40C0-B3B5-20E4135728AD}" type="slidenum">
              <a:rPr lang="en-GB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buFont typeface="Wingdings" pitchFamily="2" charset="2"/>
                <a:buNone/>
              </a:pPr>
              <a:t>4</a:t>
            </a:fld>
            <a:endParaRPr lang="en-GB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6387" name="Text Box 1"/>
          <p:cNvSpPr txBox="1">
            <a:spLocks noChangeArrowheads="1"/>
          </p:cNvSpPr>
          <p:nvPr/>
        </p:nvSpPr>
        <p:spPr bwMode="auto">
          <a:xfrm>
            <a:off x="878059" y="687189"/>
            <a:ext cx="5100250" cy="34271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16388" name="Rectangle 2"/>
          <p:cNvSpPr>
            <a:spLocks noGrp="1" noChangeArrowheads="1"/>
          </p:cNvSpPr>
          <p:nvPr>
            <p:ph type="body"/>
          </p:nvPr>
        </p:nvSpPr>
        <p:spPr>
          <a:xfrm>
            <a:off x="913965" y="4342450"/>
            <a:ext cx="5028439" cy="4114361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fld id="{8AB76952-E17A-40C0-B3B5-20E4135728AD}" type="slidenum">
              <a:rPr lang="en-GB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buFont typeface="Wingdings" pitchFamily="2" charset="2"/>
                <a:buNone/>
              </a:pPr>
              <a:t>5</a:t>
            </a:fld>
            <a:endParaRPr lang="en-GB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6387" name="Text Box 1"/>
          <p:cNvSpPr txBox="1">
            <a:spLocks noChangeArrowheads="1"/>
          </p:cNvSpPr>
          <p:nvPr/>
        </p:nvSpPr>
        <p:spPr bwMode="auto">
          <a:xfrm>
            <a:off x="878059" y="687189"/>
            <a:ext cx="5100250" cy="34271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16388" name="Rectangle 2"/>
          <p:cNvSpPr>
            <a:spLocks noGrp="1" noChangeArrowheads="1"/>
          </p:cNvSpPr>
          <p:nvPr>
            <p:ph type="body"/>
          </p:nvPr>
        </p:nvSpPr>
        <p:spPr>
          <a:xfrm>
            <a:off x="913965" y="4342450"/>
            <a:ext cx="5028439" cy="4114361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fld id="{8AB76952-E17A-40C0-B3B5-20E4135728AD}" type="slidenum">
              <a:rPr lang="en-GB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buFont typeface="Wingdings" pitchFamily="2" charset="2"/>
                <a:buNone/>
              </a:pPr>
              <a:t>6</a:t>
            </a:fld>
            <a:endParaRPr lang="en-GB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6387" name="Text Box 1"/>
          <p:cNvSpPr txBox="1">
            <a:spLocks noChangeArrowheads="1"/>
          </p:cNvSpPr>
          <p:nvPr/>
        </p:nvSpPr>
        <p:spPr bwMode="auto">
          <a:xfrm>
            <a:off x="878059" y="687189"/>
            <a:ext cx="5100250" cy="34271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16388" name="Rectangle 2"/>
          <p:cNvSpPr>
            <a:spLocks noGrp="1" noChangeArrowheads="1"/>
          </p:cNvSpPr>
          <p:nvPr>
            <p:ph type="body"/>
          </p:nvPr>
        </p:nvSpPr>
        <p:spPr>
          <a:xfrm>
            <a:off x="913965" y="4342450"/>
            <a:ext cx="5028439" cy="4114361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fld id="{8AB76952-E17A-40C0-B3B5-20E4135728AD}" type="slidenum">
              <a:rPr lang="en-GB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buFont typeface="Wingdings" pitchFamily="2" charset="2"/>
                <a:buNone/>
              </a:pPr>
              <a:t>7</a:t>
            </a:fld>
            <a:endParaRPr lang="en-GB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6387" name="Text Box 1"/>
          <p:cNvSpPr txBox="1">
            <a:spLocks noChangeArrowheads="1"/>
          </p:cNvSpPr>
          <p:nvPr/>
        </p:nvSpPr>
        <p:spPr bwMode="auto">
          <a:xfrm>
            <a:off x="878059" y="687189"/>
            <a:ext cx="5100250" cy="34271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16388" name="Rectangle 2"/>
          <p:cNvSpPr>
            <a:spLocks noGrp="1" noChangeArrowheads="1"/>
          </p:cNvSpPr>
          <p:nvPr>
            <p:ph type="body"/>
          </p:nvPr>
        </p:nvSpPr>
        <p:spPr>
          <a:xfrm>
            <a:off x="913965" y="4342450"/>
            <a:ext cx="5028439" cy="4114361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fld id="{8AB76952-E17A-40C0-B3B5-20E4135728AD}" type="slidenum">
              <a:rPr lang="en-GB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buFont typeface="Wingdings" pitchFamily="2" charset="2"/>
                <a:buNone/>
              </a:pPr>
              <a:t>8</a:t>
            </a:fld>
            <a:endParaRPr lang="en-GB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6387" name="Text Box 1"/>
          <p:cNvSpPr txBox="1">
            <a:spLocks noChangeArrowheads="1"/>
          </p:cNvSpPr>
          <p:nvPr/>
        </p:nvSpPr>
        <p:spPr bwMode="auto">
          <a:xfrm>
            <a:off x="878059" y="687189"/>
            <a:ext cx="5100250" cy="34271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16388" name="Rectangle 2"/>
          <p:cNvSpPr>
            <a:spLocks noGrp="1" noChangeArrowheads="1"/>
          </p:cNvSpPr>
          <p:nvPr>
            <p:ph type="body"/>
          </p:nvPr>
        </p:nvSpPr>
        <p:spPr>
          <a:xfrm>
            <a:off x="913965" y="4342450"/>
            <a:ext cx="5028439" cy="4114361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fld id="{8AB76952-E17A-40C0-B3B5-20E4135728AD}" type="slidenum">
              <a:rPr lang="en-GB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buFont typeface="Wingdings" pitchFamily="2" charset="2"/>
                <a:buNone/>
              </a:pPr>
              <a:t>9</a:t>
            </a:fld>
            <a:endParaRPr lang="en-GB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6387" name="Text Box 1"/>
          <p:cNvSpPr txBox="1">
            <a:spLocks noChangeArrowheads="1"/>
          </p:cNvSpPr>
          <p:nvPr/>
        </p:nvSpPr>
        <p:spPr bwMode="auto">
          <a:xfrm>
            <a:off x="878059" y="687189"/>
            <a:ext cx="5100250" cy="34271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16388" name="Rectangle 2"/>
          <p:cNvSpPr>
            <a:spLocks noGrp="1" noChangeArrowheads="1"/>
          </p:cNvSpPr>
          <p:nvPr>
            <p:ph type="body"/>
          </p:nvPr>
        </p:nvSpPr>
        <p:spPr>
          <a:xfrm>
            <a:off x="913965" y="4342450"/>
            <a:ext cx="5028439" cy="4114361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660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7656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850" y="2133600"/>
            <a:ext cx="8494713" cy="64611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idx="10"/>
          </p:nvPr>
        </p:nvSpPr>
        <p:spPr>
          <a:xfrm>
            <a:off x="989013" y="1165225"/>
            <a:ext cx="7196137" cy="1666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Zentrum für Informationsdienste und Hochleistungsrechnen (ZIH)</a:t>
            </a:r>
            <a:r>
              <a:rPr lang="ar-SA"/>
              <a:t>‏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0459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Footer Placeholder 3"/>
          <p:cNvSpPr>
            <a:spLocks noGrp="1" noChangeArrowheads="1"/>
          </p:cNvSpPr>
          <p:nvPr>
            <p:ph type="ftr" idx="10"/>
          </p:nvPr>
        </p:nvSpPr>
        <p:spPr>
          <a:xfrm>
            <a:off x="3276600" y="6524625"/>
            <a:ext cx="2878138" cy="27463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Vorname Name</a:t>
            </a:r>
          </a:p>
        </p:txBody>
      </p:sp>
    </p:spTree>
    <p:extLst>
      <p:ext uri="{BB962C8B-B14F-4D97-AF65-F5344CB8AC3E}">
        <p14:creationId xmlns:p14="http://schemas.microsoft.com/office/powerpoint/2010/main" val="3538928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150"/>
            <a:ext cx="9144000" cy="702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1B2E68"/>
          </a:solidFill>
          <a:latin typeface="Arial"/>
          <a:ea typeface="MS PGothic" pitchFamily="34" charset="-128"/>
          <a:cs typeface="ＭＳ Ｐゴシック" pitchFamily="-60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1B2E68"/>
          </a:solidFill>
          <a:latin typeface="Arial" pitchFamily="-60" charset="0"/>
          <a:ea typeface="MS PGothic" pitchFamily="34" charset="-128"/>
          <a:cs typeface="ＭＳ Ｐゴシック" pitchFamily="-6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1B2E68"/>
          </a:solidFill>
          <a:latin typeface="Arial" pitchFamily="-60" charset="0"/>
          <a:ea typeface="MS PGothic" pitchFamily="34" charset="-128"/>
          <a:cs typeface="ＭＳ Ｐゴシック" pitchFamily="-6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1B2E68"/>
          </a:solidFill>
          <a:latin typeface="Arial" pitchFamily="-60" charset="0"/>
          <a:ea typeface="MS PGothic" pitchFamily="34" charset="-128"/>
          <a:cs typeface="ＭＳ Ｐゴシック" pitchFamily="-6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1B2E68"/>
          </a:solidFill>
          <a:latin typeface="Arial" pitchFamily="-60" charset="0"/>
          <a:ea typeface="MS PGothic" pitchFamily="34" charset="-128"/>
          <a:cs typeface="ＭＳ Ｐゴシック" pitchFamily="-6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375FAF"/>
          </a:solidFill>
          <a:latin typeface="QuadraatSans-Regular" pitchFamily="-60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375FAF"/>
          </a:solidFill>
          <a:latin typeface="QuadraatSans-Regular" pitchFamily="-60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375FAF"/>
          </a:solidFill>
          <a:latin typeface="QuadraatSans-Regular" pitchFamily="-60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375FAF"/>
          </a:solidFill>
          <a:latin typeface="QuadraatSans-Regular" pitchFamily="-60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000">
          <a:solidFill>
            <a:srgbClr val="1B2E68"/>
          </a:solidFill>
          <a:latin typeface="Arial"/>
          <a:ea typeface="MS PGothic" pitchFamily="34" charset="-128"/>
          <a:cs typeface="MS PGothic" pitchFamily="34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1B2E68"/>
          </a:solidFill>
          <a:latin typeface="Arial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1B2E68"/>
          </a:solidFill>
          <a:latin typeface="Arial"/>
          <a:ea typeface="MS PGothic" pitchFamily="34" charset="-128"/>
          <a:cs typeface="ヒラギノ角ゴ Pro W3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1B2E68"/>
          </a:solidFill>
          <a:latin typeface="Arial"/>
          <a:ea typeface="MS PGothic" pitchFamily="34" charset="-128"/>
          <a:cs typeface="ヒラギノ角ゴ Pro W3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1B2E68"/>
          </a:solidFill>
          <a:latin typeface="Arial"/>
          <a:ea typeface="MS PGothic" pitchFamily="34" charset="-128"/>
          <a:cs typeface="ヒラギノ角ゴ Pro W3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375FAF"/>
          </a:solidFill>
          <a:latin typeface="+mn-lt"/>
          <a:ea typeface="ＭＳ Ｐゴシック" pitchFamily="-60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375FAF"/>
          </a:solidFill>
          <a:latin typeface="+mn-lt"/>
          <a:ea typeface="ＭＳ Ｐゴシック" pitchFamily="-60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375FAF"/>
          </a:solidFill>
          <a:latin typeface="+mn-lt"/>
          <a:ea typeface="ＭＳ Ｐゴシック" pitchFamily="-60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375FAF"/>
          </a:solidFill>
          <a:latin typeface="+mn-lt"/>
          <a:ea typeface="ＭＳ Ｐゴシック" pitchFamily="-60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gi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3566954" y="1635615"/>
            <a:ext cx="3095625" cy="2098142"/>
          </a:xfrm>
          <a:prstGeom prst="rect">
            <a:avLst/>
          </a:prstGeom>
          <a:solidFill>
            <a:srgbClr val="1B2E6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Times" pitchFamily="-60" charset="0"/>
            </a:endParaRPr>
          </a:p>
        </p:txBody>
      </p:sp>
      <p:sp>
        <p:nvSpPr>
          <p:cNvPr id="3075" name="Text Box 2"/>
          <p:cNvSpPr txBox="1">
            <a:spLocks noChangeArrowheads="1"/>
          </p:cNvSpPr>
          <p:nvPr/>
        </p:nvSpPr>
        <p:spPr bwMode="auto">
          <a:xfrm>
            <a:off x="925513" y="969963"/>
            <a:ext cx="90487" cy="320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3076" name="Textfeld 3"/>
          <p:cNvSpPr txBox="1">
            <a:spLocks noChangeArrowheads="1"/>
          </p:cNvSpPr>
          <p:nvPr/>
        </p:nvSpPr>
        <p:spPr bwMode="auto">
          <a:xfrm>
            <a:off x="367048" y="640938"/>
            <a:ext cx="8454980" cy="543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de-DE" sz="4400" b="1" dirty="0" smtClean="0">
                <a:solidFill>
                  <a:srgbClr val="003296"/>
                </a:solidFill>
                <a:latin typeface="Arial" pitchFamily="34" charset="0"/>
                <a:cs typeface="Arial" pitchFamily="34" charset="0"/>
              </a:rPr>
              <a:t>Pattern </a:t>
            </a:r>
            <a:r>
              <a:rPr lang="de-DE" sz="4400" b="1" dirty="0" smtClean="0">
                <a:solidFill>
                  <a:srgbClr val="003296"/>
                </a:solidFill>
                <a:latin typeface="Arial" pitchFamily="34" charset="0"/>
                <a:cs typeface="Arial" pitchFamily="34" charset="0"/>
              </a:rPr>
              <a:t>Formation in Tissues</a:t>
            </a:r>
            <a:endParaRPr lang="de-DE" sz="4400" b="1" dirty="0">
              <a:solidFill>
                <a:srgbClr val="00329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feld 4"/>
          <p:cNvSpPr txBox="1">
            <a:spLocks noChangeArrowheads="1"/>
          </p:cNvSpPr>
          <p:nvPr/>
        </p:nvSpPr>
        <p:spPr bwMode="auto">
          <a:xfrm>
            <a:off x="3777701" y="1743063"/>
            <a:ext cx="2674130" cy="1733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de-DE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Walter de Back,</a:t>
            </a: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de-DE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Fabian Rost,</a:t>
            </a: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de-DE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Lutz Brusch </a:t>
            </a: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de-DE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ZIH,TU Dresden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 descr="http://dil.inf.tu-dresden.de/typo3temp/pics/bb84195df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060" y="1635616"/>
            <a:ext cx="3248207" cy="4330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4"/>
          <a:srcRect l="5536" t="57527" r="73372" b="2065"/>
          <a:stretch/>
        </p:blipFill>
        <p:spPr>
          <a:xfrm>
            <a:off x="6796411" y="3884090"/>
            <a:ext cx="2117221" cy="2082471"/>
          </a:xfrm>
          <a:prstGeom prst="rect">
            <a:avLst/>
          </a:prstGeom>
          <a:noFill/>
        </p:spPr>
      </p:pic>
      <p:sp>
        <p:nvSpPr>
          <p:cNvPr id="10" name="Textfeld 4"/>
          <p:cNvSpPr txBox="1">
            <a:spLocks noChangeArrowheads="1"/>
          </p:cNvSpPr>
          <p:nvPr/>
        </p:nvSpPr>
        <p:spPr bwMode="auto">
          <a:xfrm>
            <a:off x="5482112" y="5966560"/>
            <a:ext cx="3661889" cy="297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de-DE" sz="2000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Kondo </a:t>
            </a:r>
            <a:r>
              <a:rPr lang="de-DE" sz="2000" dirty="0" err="1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de-DE" sz="2000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000" dirty="0" err="1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Miura</a:t>
            </a:r>
            <a:r>
              <a:rPr lang="de-DE" sz="2000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2010, Science 329, 1616. </a:t>
            </a:r>
            <a:endParaRPr lang="en-US" sz="2000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/>
          <a:srcRect l="29065" t="57527" r="50000" b="2065"/>
          <a:stretch/>
        </p:blipFill>
        <p:spPr>
          <a:xfrm>
            <a:off x="6796411" y="1635615"/>
            <a:ext cx="2117221" cy="2098142"/>
          </a:xfrm>
          <a:prstGeom prst="rect">
            <a:avLst/>
          </a:prstGeom>
          <a:noFill/>
        </p:spPr>
      </p:pic>
      <p:pic>
        <p:nvPicPr>
          <p:cNvPr id="1030" name="Picture 6" descr="https://encrypted-tbn3.gstatic.com/images?q=tbn:ANd9GcRp88ISs5AWSjdymN-OFPPTGyN-S3egWAd-rDerof7UKFM0x3T2cA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84" r="19520"/>
          <a:stretch/>
        </p:blipFill>
        <p:spPr bwMode="auto">
          <a:xfrm flipH="1">
            <a:off x="3566954" y="3884090"/>
            <a:ext cx="3095625" cy="2082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859197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2"/>
          <p:cNvSpPr txBox="1">
            <a:spLocks noChangeArrowheads="1"/>
          </p:cNvSpPr>
          <p:nvPr/>
        </p:nvSpPr>
        <p:spPr bwMode="auto">
          <a:xfrm>
            <a:off x="925513" y="969963"/>
            <a:ext cx="90487" cy="320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3076" name="Textfeld 3"/>
          <p:cNvSpPr txBox="1">
            <a:spLocks noChangeArrowheads="1"/>
          </p:cNvSpPr>
          <p:nvPr/>
        </p:nvSpPr>
        <p:spPr bwMode="auto">
          <a:xfrm>
            <a:off x="367048" y="1184498"/>
            <a:ext cx="8454980" cy="543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de-DE" sz="4400" b="1" dirty="0" smtClean="0">
                <a:solidFill>
                  <a:srgbClr val="003296"/>
                </a:solidFill>
                <a:latin typeface="Arial" pitchFamily="34" charset="0"/>
                <a:cs typeface="Arial" pitchFamily="34" charset="0"/>
              </a:rPr>
              <a:t>Central questions</a:t>
            </a:r>
            <a:endParaRPr lang="de-DE" sz="4400" b="1" dirty="0">
              <a:solidFill>
                <a:srgbClr val="00329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feld 4"/>
          <p:cNvSpPr txBox="1">
            <a:spLocks noChangeArrowheads="1"/>
          </p:cNvSpPr>
          <p:nvPr/>
        </p:nvSpPr>
        <p:spPr bwMode="auto">
          <a:xfrm>
            <a:off x="262232" y="2517393"/>
            <a:ext cx="8788753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 indent="-457200" algn="ctr"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de-DE" sz="2800" baseline="0" dirty="0">
                <a:latin typeface="Arial" pitchFamily="34" charset="0"/>
                <a:cs typeface="Arial" pitchFamily="34" charset="0"/>
              </a:rPr>
              <a:t>How is a </a:t>
            </a:r>
            <a:r>
              <a:rPr lang="de-DE" sz="2800" baseline="0" dirty="0" smtClean="0">
                <a:latin typeface="Arial" pitchFamily="34" charset="0"/>
                <a:cs typeface="Arial" pitchFamily="34" charset="0"/>
              </a:rPr>
              <a:t>complex pattern encoded in the genome?</a:t>
            </a:r>
          </a:p>
          <a:p>
            <a:pPr marL="457200" indent="-457200" algn="ctr">
              <a:buClr>
                <a:srgbClr val="000000"/>
              </a:buClr>
              <a:buSzPct val="100000"/>
              <a:buFont typeface="+mj-lt"/>
              <a:buAutoNum type="arabicPeriod"/>
            </a:pPr>
            <a:endParaRPr lang="de-DE" sz="2800" baseline="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de-DE" sz="2800" baseline="0" dirty="0" smtClean="0">
                <a:latin typeface="Arial" pitchFamily="34" charset="0"/>
                <a:cs typeface="Arial" pitchFamily="34" charset="0"/>
              </a:rPr>
              <a:t>How can a pattern evolve?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/>
          <a:srcRect l="5536" t="57527" r="73372" b="2065"/>
          <a:stretch/>
        </p:blipFill>
        <p:spPr>
          <a:xfrm>
            <a:off x="6796411" y="3884090"/>
            <a:ext cx="2117221" cy="2082471"/>
          </a:xfrm>
          <a:prstGeom prst="rect">
            <a:avLst/>
          </a:prstGeom>
          <a:noFill/>
        </p:spPr>
      </p:pic>
      <p:sp>
        <p:nvSpPr>
          <p:cNvPr id="8" name="Textfeld 4"/>
          <p:cNvSpPr txBox="1">
            <a:spLocks noChangeArrowheads="1"/>
          </p:cNvSpPr>
          <p:nvPr/>
        </p:nvSpPr>
        <p:spPr bwMode="auto">
          <a:xfrm>
            <a:off x="5482112" y="5966560"/>
            <a:ext cx="3661889" cy="297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de-DE" sz="2000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Kondo </a:t>
            </a:r>
            <a:r>
              <a:rPr lang="de-DE" sz="2000" dirty="0" err="1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de-DE" sz="2000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000" dirty="0" err="1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Miura</a:t>
            </a:r>
            <a:r>
              <a:rPr lang="de-DE" sz="2000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2010, Science 329, 1616. </a:t>
            </a:r>
            <a:endParaRPr lang="en-US" sz="2000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04458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2"/>
          <p:cNvSpPr txBox="1">
            <a:spLocks noChangeArrowheads="1"/>
          </p:cNvSpPr>
          <p:nvPr/>
        </p:nvSpPr>
        <p:spPr bwMode="auto">
          <a:xfrm>
            <a:off x="925513" y="969963"/>
            <a:ext cx="90487" cy="320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3076" name="Textfeld 3"/>
          <p:cNvSpPr txBox="1">
            <a:spLocks noChangeArrowheads="1"/>
          </p:cNvSpPr>
          <p:nvPr/>
        </p:nvSpPr>
        <p:spPr bwMode="auto">
          <a:xfrm>
            <a:off x="367048" y="1184498"/>
            <a:ext cx="8454980" cy="543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de-DE" sz="4400" b="1" dirty="0" smtClean="0">
                <a:solidFill>
                  <a:srgbClr val="003296"/>
                </a:solidFill>
                <a:latin typeface="Arial" pitchFamily="34" charset="0"/>
                <a:cs typeface="Arial" pitchFamily="34" charset="0"/>
              </a:rPr>
              <a:t>Central questions</a:t>
            </a:r>
            <a:endParaRPr lang="de-DE" sz="4400" b="1" dirty="0">
              <a:solidFill>
                <a:srgbClr val="00329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feld 4"/>
          <p:cNvSpPr txBox="1">
            <a:spLocks noChangeArrowheads="1"/>
          </p:cNvSpPr>
          <p:nvPr/>
        </p:nvSpPr>
        <p:spPr bwMode="auto">
          <a:xfrm>
            <a:off x="262232" y="2517393"/>
            <a:ext cx="8788753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 indent="-457200" algn="ctr"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de-DE" sz="2800" baseline="0" dirty="0">
                <a:latin typeface="Arial" pitchFamily="34" charset="0"/>
                <a:cs typeface="Arial" pitchFamily="34" charset="0"/>
              </a:rPr>
              <a:t>How is a </a:t>
            </a:r>
            <a:r>
              <a:rPr lang="de-DE" sz="2800" baseline="0" dirty="0" smtClean="0">
                <a:latin typeface="Arial" pitchFamily="34" charset="0"/>
                <a:cs typeface="Arial" pitchFamily="34" charset="0"/>
              </a:rPr>
              <a:t>complex pattern encoded in the genome?</a:t>
            </a:r>
          </a:p>
          <a:p>
            <a:pPr marL="457200" indent="-457200" algn="ctr">
              <a:buClr>
                <a:srgbClr val="000000"/>
              </a:buClr>
              <a:buSzPct val="100000"/>
              <a:buFont typeface="+mj-lt"/>
              <a:buAutoNum type="arabicPeriod"/>
            </a:pPr>
            <a:endParaRPr lang="de-DE" sz="2800" baseline="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de-DE" sz="2800" baseline="0" dirty="0" smtClean="0">
                <a:latin typeface="Arial" pitchFamily="34" charset="0"/>
                <a:cs typeface="Arial" pitchFamily="34" charset="0"/>
              </a:rPr>
              <a:t>How can a pattern evolve?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/>
          <a:srcRect l="5536" t="57527" r="73372" b="2065"/>
          <a:stretch/>
        </p:blipFill>
        <p:spPr>
          <a:xfrm>
            <a:off x="6796411" y="3884090"/>
            <a:ext cx="2117221" cy="2082471"/>
          </a:xfrm>
          <a:prstGeom prst="rect">
            <a:avLst/>
          </a:prstGeom>
          <a:noFill/>
        </p:spPr>
      </p:pic>
      <p:sp>
        <p:nvSpPr>
          <p:cNvPr id="8" name="Textfeld 4"/>
          <p:cNvSpPr txBox="1">
            <a:spLocks noChangeArrowheads="1"/>
          </p:cNvSpPr>
          <p:nvPr/>
        </p:nvSpPr>
        <p:spPr bwMode="auto">
          <a:xfrm>
            <a:off x="5482112" y="5966560"/>
            <a:ext cx="3661889" cy="297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de-DE" sz="2000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Kondo </a:t>
            </a:r>
            <a:r>
              <a:rPr lang="de-DE" sz="2000" dirty="0" err="1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de-DE" sz="2000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000" dirty="0" err="1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Miura</a:t>
            </a:r>
            <a:r>
              <a:rPr lang="de-DE" sz="2000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2010, Science 329, 1616. </a:t>
            </a:r>
            <a:endParaRPr lang="en-US" sz="2000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 descr="http://www.amentsoc.org/images/facets-in-a-compound-ey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9726" y="3895728"/>
            <a:ext cx="2646430" cy="2070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brusch\AppData\Local\Temp\journal.pbio.1001028.g001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83" t="5438" r="20873" b="76338"/>
          <a:stretch/>
        </p:blipFill>
        <p:spPr bwMode="auto">
          <a:xfrm>
            <a:off x="2425148" y="3854207"/>
            <a:ext cx="1490031" cy="2409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http://www.lbl.gov/Science-Articles/Archive/sabl/2008/Feb/assets/img/hires/genome/Drosophila-embryo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8584" y="4216056"/>
            <a:ext cx="2189901" cy="1686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351287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2"/>
          <p:cNvSpPr txBox="1">
            <a:spLocks noChangeArrowheads="1"/>
          </p:cNvSpPr>
          <p:nvPr/>
        </p:nvSpPr>
        <p:spPr bwMode="auto">
          <a:xfrm>
            <a:off x="925513" y="969963"/>
            <a:ext cx="90487" cy="320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3076" name="Textfeld 3"/>
          <p:cNvSpPr txBox="1">
            <a:spLocks noChangeArrowheads="1"/>
          </p:cNvSpPr>
          <p:nvPr/>
        </p:nvSpPr>
        <p:spPr bwMode="auto">
          <a:xfrm>
            <a:off x="367048" y="1184498"/>
            <a:ext cx="8454980" cy="543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de-DE" sz="4400" b="1" dirty="0" smtClean="0">
                <a:solidFill>
                  <a:srgbClr val="003296"/>
                </a:solidFill>
                <a:latin typeface="Arial" pitchFamily="34" charset="0"/>
                <a:cs typeface="Arial" pitchFamily="34" charset="0"/>
              </a:rPr>
              <a:t>Central questions</a:t>
            </a:r>
            <a:endParaRPr lang="de-DE" sz="4400" b="1" dirty="0">
              <a:solidFill>
                <a:srgbClr val="00329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feld 4"/>
          <p:cNvSpPr txBox="1">
            <a:spLocks noChangeArrowheads="1"/>
          </p:cNvSpPr>
          <p:nvPr/>
        </p:nvSpPr>
        <p:spPr bwMode="auto">
          <a:xfrm>
            <a:off x="240913" y="2517393"/>
            <a:ext cx="8831392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 indent="-457200" algn="ctr"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de-DE" sz="2800" baseline="0" dirty="0">
                <a:latin typeface="Arial" pitchFamily="34" charset="0"/>
                <a:cs typeface="Arial" pitchFamily="34" charset="0"/>
              </a:rPr>
              <a:t>How is a </a:t>
            </a:r>
            <a:r>
              <a:rPr lang="de-DE" sz="2800" baseline="0" dirty="0" smtClean="0">
                <a:latin typeface="Arial" pitchFamily="34" charset="0"/>
                <a:cs typeface="Arial" pitchFamily="34" charset="0"/>
              </a:rPr>
              <a:t>complex pattern encoded in the genome?</a:t>
            </a:r>
          </a:p>
          <a:p>
            <a:pPr marL="457200" indent="-457200" algn="ctr">
              <a:buClr>
                <a:srgbClr val="000000"/>
              </a:buClr>
              <a:buSzPct val="100000"/>
              <a:buFont typeface="+mj-lt"/>
              <a:buAutoNum type="arabicPeriod"/>
            </a:pPr>
            <a:endParaRPr lang="de-DE" sz="2800" baseline="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de-DE" sz="2800" baseline="0" dirty="0" smtClean="0">
                <a:latin typeface="Arial" pitchFamily="34" charset="0"/>
                <a:cs typeface="Arial" pitchFamily="34" charset="0"/>
              </a:rPr>
              <a:t>How can a pattern evolve?</a:t>
            </a:r>
          </a:p>
          <a:p>
            <a:pPr marL="457200" indent="-457200">
              <a:buClr>
                <a:srgbClr val="000000"/>
              </a:buClr>
              <a:buSzPct val="100000"/>
              <a:buFont typeface="+mj-lt"/>
              <a:buAutoNum type="arabicPeriod"/>
            </a:pPr>
            <a:endParaRPr lang="de-DE" sz="2800" baseline="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Clr>
                <a:srgbClr val="000000"/>
              </a:buClr>
              <a:buSzPct val="100000"/>
              <a:buFont typeface="Arial" pitchFamily="34" charset="0"/>
              <a:buChar char="•"/>
            </a:pPr>
            <a:r>
              <a:rPr lang="de-DE" sz="2800" baseline="0" dirty="0" smtClean="0">
                <a:latin typeface="Arial" pitchFamily="34" charset="0"/>
                <a:cs typeface="Arial" pitchFamily="34" charset="0"/>
              </a:rPr>
              <a:t>Prepattern vs. self-organisation</a:t>
            </a:r>
            <a:endParaRPr lang="de-DE" sz="2800" baseline="0" dirty="0">
              <a:latin typeface="Arial" pitchFamily="34" charset="0"/>
              <a:cs typeface="Arial" pitchFamily="34" charset="0"/>
            </a:endParaRPr>
          </a:p>
          <a:p>
            <a:pPr marL="457200" indent="-457200">
              <a:buClr>
                <a:srgbClr val="000000"/>
              </a:buClr>
              <a:buSzPct val="100000"/>
              <a:buFont typeface="Arial" pitchFamily="34" charset="0"/>
              <a:buChar char="•"/>
            </a:pPr>
            <a:r>
              <a:rPr lang="de-DE" sz="2800" baseline="0" dirty="0" smtClean="0">
                <a:latin typeface="Arial" pitchFamily="34" charset="0"/>
                <a:cs typeface="Arial" pitchFamily="34" charset="0"/>
              </a:rPr>
              <a:t>Roots in physics, chemistry</a:t>
            </a:r>
          </a:p>
          <a:p>
            <a:pPr marL="457200" indent="-457200">
              <a:buClr>
                <a:srgbClr val="000000"/>
              </a:buClr>
              <a:buSzPct val="100000"/>
              <a:buFont typeface="Arial" pitchFamily="34" charset="0"/>
              <a:buChar char="•"/>
            </a:pPr>
            <a:r>
              <a:rPr lang="de-DE" sz="2800" baseline="0" dirty="0" smtClean="0">
                <a:latin typeface="Arial" pitchFamily="34" charset="0"/>
                <a:cs typeface="Arial" pitchFamily="34" charset="0"/>
              </a:rPr>
              <a:t>Mathematical theory</a:t>
            </a:r>
          </a:p>
          <a:p>
            <a:pPr marL="457200" indent="-457200">
              <a:buClr>
                <a:srgbClr val="000000"/>
              </a:buClr>
              <a:buSzPct val="100000"/>
              <a:buFont typeface="Arial" pitchFamily="34" charset="0"/>
              <a:buChar char="•"/>
            </a:pPr>
            <a:r>
              <a:rPr lang="de-DE" sz="2800" baseline="0" dirty="0" smtClean="0">
                <a:latin typeface="Arial" pitchFamily="34" charset="0"/>
                <a:cs typeface="Arial" pitchFamily="34" charset="0"/>
              </a:rPr>
              <a:t>Applications to Biology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/>
          <a:srcRect l="5536" t="57527" r="73372" b="2065"/>
          <a:stretch/>
        </p:blipFill>
        <p:spPr>
          <a:xfrm>
            <a:off x="6796411" y="3884090"/>
            <a:ext cx="2117221" cy="2082471"/>
          </a:xfrm>
          <a:prstGeom prst="rect">
            <a:avLst/>
          </a:prstGeom>
          <a:noFill/>
        </p:spPr>
      </p:pic>
      <p:sp>
        <p:nvSpPr>
          <p:cNvPr id="8" name="Textfeld 4"/>
          <p:cNvSpPr txBox="1">
            <a:spLocks noChangeArrowheads="1"/>
          </p:cNvSpPr>
          <p:nvPr/>
        </p:nvSpPr>
        <p:spPr bwMode="auto">
          <a:xfrm>
            <a:off x="5482112" y="5966560"/>
            <a:ext cx="3661889" cy="297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de-DE" sz="2000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Kondo </a:t>
            </a:r>
            <a:r>
              <a:rPr lang="de-DE" sz="2000" dirty="0" err="1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de-DE" sz="2000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000" dirty="0" err="1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Miura</a:t>
            </a:r>
            <a:r>
              <a:rPr lang="de-DE" sz="2000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2010, Science 329, 1616. </a:t>
            </a:r>
            <a:endParaRPr lang="en-US" sz="2000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95048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2"/>
          <p:cNvSpPr txBox="1">
            <a:spLocks noChangeArrowheads="1"/>
          </p:cNvSpPr>
          <p:nvPr/>
        </p:nvSpPr>
        <p:spPr bwMode="auto">
          <a:xfrm>
            <a:off x="925513" y="969963"/>
            <a:ext cx="90487" cy="320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3076" name="Textfeld 3"/>
          <p:cNvSpPr txBox="1">
            <a:spLocks noChangeArrowheads="1"/>
          </p:cNvSpPr>
          <p:nvPr/>
        </p:nvSpPr>
        <p:spPr bwMode="auto">
          <a:xfrm>
            <a:off x="367048" y="586561"/>
            <a:ext cx="8454980" cy="543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de-DE" sz="4400" b="1" dirty="0" smtClean="0">
                <a:solidFill>
                  <a:srgbClr val="003296"/>
                </a:solidFill>
                <a:latin typeface="Arial" pitchFamily="34" charset="0"/>
                <a:cs typeface="Arial" pitchFamily="34" charset="0"/>
              </a:rPr>
              <a:t>Pattern formation from pre-pattern</a:t>
            </a:r>
            <a:endParaRPr lang="de-DE" sz="4400" b="1" dirty="0">
              <a:solidFill>
                <a:srgbClr val="003296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809874" y="1362075"/>
            <a:ext cx="3800475" cy="4841782"/>
            <a:chOff x="2647596" y="1005780"/>
            <a:chExt cx="4075175" cy="531237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664" r="20672"/>
            <a:stretch/>
          </p:blipFill>
          <p:spPr>
            <a:xfrm rot="5400000">
              <a:off x="2028995" y="1624381"/>
              <a:ext cx="5312377" cy="4075175"/>
            </a:xfrm>
            <a:prstGeom prst="rect">
              <a:avLst/>
            </a:prstGeom>
          </p:spPr>
        </p:pic>
        <p:sp>
          <p:nvSpPr>
            <p:cNvPr id="6" name="Oval 5"/>
            <p:cNvSpPr/>
            <p:nvPr/>
          </p:nvSpPr>
          <p:spPr bwMode="auto">
            <a:xfrm>
              <a:off x="5782614" y="2614411"/>
              <a:ext cx="940157" cy="528034"/>
            </a:xfrm>
            <a:prstGeom prst="ellipse">
              <a:avLst/>
            </a:prstGeom>
            <a:solidFill>
              <a:schemeClr val="accent3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-25000">
                <a:ln>
                  <a:noFill/>
                </a:ln>
                <a:solidFill>
                  <a:schemeClr val="tx1"/>
                </a:solidFill>
                <a:effectLst/>
                <a:latin typeface="Times" pitchFamily="-60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305500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2"/>
          <p:cNvSpPr txBox="1">
            <a:spLocks noChangeArrowheads="1"/>
          </p:cNvSpPr>
          <p:nvPr/>
        </p:nvSpPr>
        <p:spPr bwMode="auto">
          <a:xfrm>
            <a:off x="925513" y="969963"/>
            <a:ext cx="90487" cy="320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3076" name="Textfeld 3"/>
          <p:cNvSpPr txBox="1">
            <a:spLocks noChangeArrowheads="1"/>
          </p:cNvSpPr>
          <p:nvPr/>
        </p:nvSpPr>
        <p:spPr bwMode="auto">
          <a:xfrm>
            <a:off x="367048" y="912807"/>
            <a:ext cx="8454980" cy="995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de-DE" sz="4400" b="1" dirty="0" smtClean="0">
                <a:solidFill>
                  <a:srgbClr val="003296"/>
                </a:solidFill>
                <a:latin typeface="Arial" pitchFamily="34" charset="0"/>
                <a:cs typeface="Arial" pitchFamily="34" charset="0"/>
              </a:rPr>
              <a:t>Self-organising pattern formation</a:t>
            </a: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de-DE" sz="4400" b="1" dirty="0" smtClean="0">
                <a:solidFill>
                  <a:srgbClr val="003296"/>
                </a:solidFill>
                <a:latin typeface="Arial" pitchFamily="34" charset="0"/>
                <a:cs typeface="Arial" pitchFamily="34" charset="0"/>
              </a:rPr>
              <a:t>Roots in physics</a:t>
            </a:r>
            <a:endParaRPr lang="de-DE" sz="4400" b="1" dirty="0">
              <a:solidFill>
                <a:srgbClr val="00329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367048" y="2508959"/>
            <a:ext cx="8500057" cy="2938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000">
                <a:solidFill>
                  <a:srgbClr val="1B2E68"/>
                </a:solidFill>
                <a:latin typeface="Arial"/>
                <a:ea typeface="MS PGothic" pitchFamily="34" charset="-128"/>
                <a:cs typeface="MS PGothic" pitchFamily="34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1B2E68"/>
                </a:solidFill>
                <a:latin typeface="Arial"/>
                <a:ea typeface="MS PGothic" pitchFamily="34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2E68"/>
                </a:solidFill>
                <a:latin typeface="Arial"/>
                <a:ea typeface="MS PGothic" pitchFamily="34" charset="-128"/>
                <a:cs typeface="ヒラギノ角ゴ Pro W3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2E68"/>
                </a:solidFill>
                <a:latin typeface="Arial"/>
                <a:ea typeface="MS PGothic" pitchFamily="34" charset="-128"/>
                <a:cs typeface="ヒラギノ角ゴ Pro W3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2E68"/>
                </a:solidFill>
                <a:latin typeface="Arial"/>
                <a:ea typeface="MS PGothic" pitchFamily="34" charset="-128"/>
                <a:cs typeface="ヒラギノ角ゴ Pro W3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75FAF"/>
                </a:solidFill>
                <a:latin typeface="+mn-lt"/>
                <a:ea typeface="ＭＳ Ｐゴシック" pitchFamily="-60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75FAF"/>
                </a:solidFill>
                <a:latin typeface="+mn-lt"/>
                <a:ea typeface="ＭＳ Ｐゴシック" pitchFamily="-60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75FAF"/>
                </a:solidFill>
                <a:latin typeface="+mn-lt"/>
                <a:ea typeface="ＭＳ Ｐゴシック" pitchFamily="-60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75FAF"/>
                </a:solidFill>
                <a:latin typeface="+mn-lt"/>
                <a:ea typeface="ＭＳ Ｐゴシック" pitchFamily="-60" charset="-128"/>
              </a:defRPr>
            </a:lvl9pPr>
          </a:lstStyle>
          <a:p>
            <a:pPr eaLnBrk="1" hangingPunct="1">
              <a:tabLst>
                <a:tab pos="0" algn="l"/>
                <a:tab pos="360363" algn="l"/>
                <a:tab pos="722313" algn="l"/>
                <a:tab pos="1084263" algn="l"/>
                <a:tab pos="1446213" algn="l"/>
                <a:tab pos="1808163" algn="l"/>
                <a:tab pos="2170113" algn="l"/>
                <a:tab pos="2532063" algn="l"/>
                <a:tab pos="2894013" algn="l"/>
                <a:tab pos="3255963" algn="l"/>
                <a:tab pos="3617913" algn="l"/>
                <a:tab pos="3979863" algn="l"/>
                <a:tab pos="4343400" algn="l"/>
                <a:tab pos="4703763" algn="l"/>
                <a:tab pos="5065713" algn="l"/>
                <a:tab pos="5427663" algn="l"/>
                <a:tab pos="5789613" algn="l"/>
                <a:tab pos="6151563" algn="l"/>
                <a:tab pos="6513513" algn="l"/>
                <a:tab pos="6875463" algn="l"/>
                <a:tab pos="7237413" algn="l"/>
                <a:tab pos="7239000" algn="l"/>
                <a:tab pos="7962900" algn="l"/>
              </a:tabLst>
            </a:pPr>
            <a:r>
              <a:rPr lang="en-US" sz="2400" b="1" baseline="0" dirty="0" smtClean="0">
                <a:latin typeface="Arial" pitchFamily="34" charset="0"/>
                <a:cs typeface="Arial" pitchFamily="34" charset="0"/>
              </a:rPr>
              <a:t>Second law of thermodynamics</a:t>
            </a:r>
            <a:r>
              <a:rPr lang="en-US" sz="2400" baseline="0" dirty="0" smtClean="0">
                <a:latin typeface="Arial" pitchFamily="34" charset="0"/>
                <a:cs typeface="Arial" pitchFamily="34" charset="0"/>
              </a:rPr>
              <a:t>: all isolated systems approach a state of maximum disorder.</a:t>
            </a:r>
          </a:p>
        </p:txBody>
      </p:sp>
    </p:spTree>
    <p:extLst>
      <p:ext uri="{BB962C8B-B14F-4D97-AF65-F5344CB8AC3E}">
        <p14:creationId xmlns:p14="http://schemas.microsoft.com/office/powerpoint/2010/main" val="79239696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2"/>
          <p:cNvSpPr txBox="1">
            <a:spLocks noChangeArrowheads="1"/>
          </p:cNvSpPr>
          <p:nvPr/>
        </p:nvSpPr>
        <p:spPr bwMode="auto">
          <a:xfrm>
            <a:off x="925513" y="969963"/>
            <a:ext cx="90487" cy="320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3076" name="Textfeld 3"/>
          <p:cNvSpPr txBox="1">
            <a:spLocks noChangeArrowheads="1"/>
          </p:cNvSpPr>
          <p:nvPr/>
        </p:nvSpPr>
        <p:spPr bwMode="auto">
          <a:xfrm>
            <a:off x="367048" y="462042"/>
            <a:ext cx="8454980" cy="913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de-DE" sz="4000" b="1" dirty="0" smtClean="0">
                <a:solidFill>
                  <a:srgbClr val="003296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de-DE" sz="4000" b="1" dirty="0" smtClean="0">
                <a:solidFill>
                  <a:srgbClr val="003296"/>
                </a:solidFill>
                <a:latin typeface="Arial" pitchFamily="34" charset="0"/>
                <a:cs typeface="Arial" pitchFamily="34" charset="0"/>
              </a:rPr>
              <a:t>xperiment</a:t>
            </a: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de-DE" sz="4000" b="1" dirty="0" smtClean="0">
                <a:solidFill>
                  <a:srgbClr val="003296"/>
                </a:solidFill>
                <a:latin typeface="Arial" pitchFamily="34" charset="0"/>
                <a:cs typeface="Arial" pitchFamily="34" charset="0"/>
              </a:rPr>
              <a:t>starting </a:t>
            </a:r>
            <a:r>
              <a:rPr lang="de-DE" sz="4000" b="1" dirty="0">
                <a:solidFill>
                  <a:srgbClr val="003296"/>
                </a:solidFill>
                <a:latin typeface="Arial" pitchFamily="34" charset="0"/>
                <a:cs typeface="Arial" pitchFamily="34" charset="0"/>
              </a:rPr>
              <a:t>from </a:t>
            </a:r>
            <a:r>
              <a:rPr lang="de-DE" sz="4000" b="1" dirty="0" smtClean="0">
                <a:solidFill>
                  <a:srgbClr val="003296"/>
                </a:solidFill>
                <a:latin typeface="Arial" pitchFamily="34" charset="0"/>
                <a:cs typeface="Arial" pitchFamily="34" charset="0"/>
              </a:rPr>
              <a:t>homogeneous solution</a:t>
            </a:r>
            <a:endParaRPr lang="de-DE" sz="4000" b="1" dirty="0">
              <a:solidFill>
                <a:srgbClr val="00329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24" t="19717" r="31303" b="40141"/>
          <a:stretch/>
        </p:blipFill>
        <p:spPr>
          <a:xfrm rot="5400000">
            <a:off x="2215715" y="1584655"/>
            <a:ext cx="4442111" cy="436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40022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2"/>
          <p:cNvSpPr txBox="1">
            <a:spLocks noChangeArrowheads="1"/>
          </p:cNvSpPr>
          <p:nvPr/>
        </p:nvSpPr>
        <p:spPr bwMode="auto">
          <a:xfrm>
            <a:off x="925513" y="969963"/>
            <a:ext cx="90487" cy="320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3076" name="Textfeld 3"/>
          <p:cNvSpPr txBox="1">
            <a:spLocks noChangeArrowheads="1"/>
          </p:cNvSpPr>
          <p:nvPr/>
        </p:nvSpPr>
        <p:spPr bwMode="auto">
          <a:xfrm>
            <a:off x="367048" y="912807"/>
            <a:ext cx="8454980" cy="543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de-DE" sz="4400" b="1" dirty="0" smtClean="0">
                <a:solidFill>
                  <a:srgbClr val="003296"/>
                </a:solidFill>
                <a:latin typeface="Arial" pitchFamily="34" charset="0"/>
                <a:cs typeface="Arial" pitchFamily="34" charset="0"/>
              </a:rPr>
              <a:t>Roots in physics</a:t>
            </a:r>
            <a:endParaRPr lang="de-DE" sz="4400" b="1" dirty="0">
              <a:solidFill>
                <a:srgbClr val="00329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367048" y="1955162"/>
            <a:ext cx="8500057" cy="4097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000">
                <a:solidFill>
                  <a:srgbClr val="1B2E68"/>
                </a:solidFill>
                <a:latin typeface="Arial"/>
                <a:ea typeface="MS PGothic" pitchFamily="34" charset="-128"/>
                <a:cs typeface="MS PGothic" pitchFamily="34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1B2E68"/>
                </a:solidFill>
                <a:latin typeface="Arial"/>
                <a:ea typeface="MS PGothic" pitchFamily="34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2E68"/>
                </a:solidFill>
                <a:latin typeface="Arial"/>
                <a:ea typeface="MS PGothic" pitchFamily="34" charset="-128"/>
                <a:cs typeface="ヒラギノ角ゴ Pro W3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2E68"/>
                </a:solidFill>
                <a:latin typeface="Arial"/>
                <a:ea typeface="MS PGothic" pitchFamily="34" charset="-128"/>
                <a:cs typeface="ヒラギノ角ゴ Pro W3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2E68"/>
                </a:solidFill>
                <a:latin typeface="Arial"/>
                <a:ea typeface="MS PGothic" pitchFamily="34" charset="-128"/>
                <a:cs typeface="ヒラギノ角ゴ Pro W3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75FAF"/>
                </a:solidFill>
                <a:latin typeface="+mn-lt"/>
                <a:ea typeface="ＭＳ Ｐゴシック" pitchFamily="-60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75FAF"/>
                </a:solidFill>
                <a:latin typeface="+mn-lt"/>
                <a:ea typeface="ＭＳ Ｐゴシック" pitchFamily="-60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75FAF"/>
                </a:solidFill>
                <a:latin typeface="+mn-lt"/>
                <a:ea typeface="ＭＳ Ｐゴシック" pitchFamily="-60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75FAF"/>
                </a:solidFill>
                <a:latin typeface="+mn-lt"/>
                <a:ea typeface="ＭＳ Ｐゴシック" pitchFamily="-60" charset="-128"/>
              </a:defRPr>
            </a:lvl9pPr>
          </a:lstStyle>
          <a:p>
            <a:pPr eaLnBrk="1" hangingPunct="1">
              <a:tabLst>
                <a:tab pos="0" algn="l"/>
                <a:tab pos="360363" algn="l"/>
                <a:tab pos="722313" algn="l"/>
                <a:tab pos="1084263" algn="l"/>
                <a:tab pos="1446213" algn="l"/>
                <a:tab pos="1808163" algn="l"/>
                <a:tab pos="2170113" algn="l"/>
                <a:tab pos="2532063" algn="l"/>
                <a:tab pos="2894013" algn="l"/>
                <a:tab pos="3255963" algn="l"/>
                <a:tab pos="3617913" algn="l"/>
                <a:tab pos="3979863" algn="l"/>
                <a:tab pos="4343400" algn="l"/>
                <a:tab pos="4703763" algn="l"/>
                <a:tab pos="5065713" algn="l"/>
                <a:tab pos="5427663" algn="l"/>
                <a:tab pos="5789613" algn="l"/>
                <a:tab pos="6151563" algn="l"/>
                <a:tab pos="6513513" algn="l"/>
                <a:tab pos="6875463" algn="l"/>
                <a:tab pos="7237413" algn="l"/>
                <a:tab pos="7239000" algn="l"/>
                <a:tab pos="7962900" algn="l"/>
              </a:tabLst>
            </a:pPr>
            <a:r>
              <a:rPr lang="en-US" sz="2400" b="1" baseline="0" dirty="0" smtClean="0">
                <a:latin typeface="Arial" pitchFamily="34" charset="0"/>
                <a:cs typeface="Arial" pitchFamily="34" charset="0"/>
              </a:rPr>
              <a:t>Second law of thermodynamics</a:t>
            </a:r>
            <a:r>
              <a:rPr lang="en-US" sz="2400" baseline="0" dirty="0" smtClean="0">
                <a:latin typeface="Arial" pitchFamily="34" charset="0"/>
                <a:cs typeface="Arial" pitchFamily="34" charset="0"/>
              </a:rPr>
              <a:t>: all isolated systems approach a state of maximum disorder.</a:t>
            </a:r>
          </a:p>
          <a:p>
            <a:pPr eaLnBrk="1" hangingPunct="1">
              <a:tabLst>
                <a:tab pos="0" algn="l"/>
                <a:tab pos="360363" algn="l"/>
                <a:tab pos="722313" algn="l"/>
                <a:tab pos="1084263" algn="l"/>
                <a:tab pos="1446213" algn="l"/>
                <a:tab pos="1808163" algn="l"/>
                <a:tab pos="2170113" algn="l"/>
                <a:tab pos="2532063" algn="l"/>
                <a:tab pos="2894013" algn="l"/>
                <a:tab pos="3255963" algn="l"/>
                <a:tab pos="3617913" algn="l"/>
                <a:tab pos="3979863" algn="l"/>
                <a:tab pos="4343400" algn="l"/>
                <a:tab pos="4703763" algn="l"/>
                <a:tab pos="5065713" algn="l"/>
                <a:tab pos="5427663" algn="l"/>
                <a:tab pos="5789613" algn="l"/>
                <a:tab pos="6151563" algn="l"/>
                <a:tab pos="6513513" algn="l"/>
                <a:tab pos="6875463" algn="l"/>
                <a:tab pos="7237413" algn="l"/>
                <a:tab pos="7239000" algn="l"/>
                <a:tab pos="7962900" algn="l"/>
              </a:tabLst>
            </a:pPr>
            <a:endParaRPr lang="en-US" sz="2400" baseline="0" dirty="0" smtClean="0"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buNone/>
              <a:tabLst>
                <a:tab pos="0" algn="l"/>
                <a:tab pos="360363" algn="l"/>
                <a:tab pos="722313" algn="l"/>
                <a:tab pos="1084263" algn="l"/>
                <a:tab pos="1446213" algn="l"/>
                <a:tab pos="1808163" algn="l"/>
                <a:tab pos="2170113" algn="l"/>
                <a:tab pos="2532063" algn="l"/>
                <a:tab pos="2894013" algn="l"/>
                <a:tab pos="3255963" algn="l"/>
                <a:tab pos="3617913" algn="l"/>
                <a:tab pos="3979863" algn="l"/>
                <a:tab pos="4343400" algn="l"/>
                <a:tab pos="4703763" algn="l"/>
                <a:tab pos="5065713" algn="l"/>
                <a:tab pos="5427663" algn="l"/>
                <a:tab pos="5789613" algn="l"/>
                <a:tab pos="6151563" algn="l"/>
                <a:tab pos="6513513" algn="l"/>
                <a:tab pos="6875463" algn="l"/>
                <a:tab pos="7237413" algn="l"/>
                <a:tab pos="7239000" algn="l"/>
                <a:tab pos="7962900" algn="l"/>
              </a:tabLst>
            </a:pPr>
            <a:endParaRPr lang="en-US" sz="2400" baseline="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tabLst>
                <a:tab pos="0" algn="l"/>
                <a:tab pos="360363" algn="l"/>
                <a:tab pos="722313" algn="l"/>
                <a:tab pos="1084263" algn="l"/>
                <a:tab pos="1446213" algn="l"/>
                <a:tab pos="1808163" algn="l"/>
                <a:tab pos="2170113" algn="l"/>
                <a:tab pos="2532063" algn="l"/>
                <a:tab pos="2894013" algn="l"/>
                <a:tab pos="3255963" algn="l"/>
                <a:tab pos="3617913" algn="l"/>
                <a:tab pos="3979863" algn="l"/>
                <a:tab pos="4343400" algn="l"/>
                <a:tab pos="4703763" algn="l"/>
                <a:tab pos="5065713" algn="l"/>
                <a:tab pos="5427663" algn="l"/>
                <a:tab pos="5789613" algn="l"/>
                <a:tab pos="6151563" algn="l"/>
                <a:tab pos="6513513" algn="l"/>
                <a:tab pos="6875463" algn="l"/>
                <a:tab pos="7237413" algn="l"/>
                <a:tab pos="7239000" algn="l"/>
                <a:tab pos="7962900" algn="l"/>
              </a:tabLst>
            </a:pPr>
            <a:r>
              <a:rPr lang="en-US" sz="2400" baseline="0" dirty="0" smtClean="0">
                <a:latin typeface="Arial" pitchFamily="34" charset="0"/>
                <a:cs typeface="Arial" pitchFamily="34" charset="0"/>
              </a:rPr>
              <a:t>Erwin Schrödinger, 1944: </a:t>
            </a:r>
            <a:r>
              <a:rPr lang="en-US" sz="2400" b="1" baseline="0" dirty="0" smtClean="0">
                <a:latin typeface="Arial" pitchFamily="34" charset="0"/>
                <a:cs typeface="Arial" pitchFamily="34" charset="0"/>
              </a:rPr>
              <a:t>What Is Life? </a:t>
            </a:r>
          </a:p>
          <a:p>
            <a:pPr marL="0" indent="0" eaLnBrk="1" hangingPunct="1">
              <a:buNone/>
              <a:tabLst>
                <a:tab pos="0" algn="l"/>
                <a:tab pos="360363" algn="l"/>
                <a:tab pos="722313" algn="l"/>
                <a:tab pos="1084263" algn="l"/>
                <a:tab pos="1446213" algn="l"/>
                <a:tab pos="1808163" algn="l"/>
                <a:tab pos="2170113" algn="l"/>
                <a:tab pos="2532063" algn="l"/>
                <a:tab pos="2894013" algn="l"/>
                <a:tab pos="3255963" algn="l"/>
                <a:tab pos="3617913" algn="l"/>
                <a:tab pos="3979863" algn="l"/>
                <a:tab pos="4343400" algn="l"/>
                <a:tab pos="4703763" algn="l"/>
                <a:tab pos="5065713" algn="l"/>
                <a:tab pos="5427663" algn="l"/>
                <a:tab pos="5789613" algn="l"/>
                <a:tab pos="6151563" algn="l"/>
                <a:tab pos="6513513" algn="l"/>
                <a:tab pos="6875463" algn="l"/>
                <a:tab pos="7237413" algn="l"/>
                <a:tab pos="7239000" algn="l"/>
                <a:tab pos="7962900" algn="l"/>
              </a:tabLst>
            </a:pPr>
            <a:r>
              <a:rPr lang="en-US" sz="2400" b="1" baseline="0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2400" b="1" baseline="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sz="2400" baseline="0" dirty="0" smtClean="0">
                <a:latin typeface="Arial" pitchFamily="34" charset="0"/>
                <a:cs typeface="Arial" pitchFamily="34" charset="0"/>
              </a:rPr>
              <a:t>Open systems increase and maintain order at expense of 			disorder in their environment.</a:t>
            </a:r>
          </a:p>
          <a:p>
            <a:pPr marL="0" indent="0" eaLnBrk="1" hangingPunct="1">
              <a:buNone/>
              <a:tabLst>
                <a:tab pos="0" algn="l"/>
                <a:tab pos="360363" algn="l"/>
                <a:tab pos="722313" algn="l"/>
                <a:tab pos="1084263" algn="l"/>
                <a:tab pos="1446213" algn="l"/>
                <a:tab pos="1808163" algn="l"/>
                <a:tab pos="2170113" algn="l"/>
                <a:tab pos="2532063" algn="l"/>
                <a:tab pos="2894013" algn="l"/>
                <a:tab pos="3255963" algn="l"/>
                <a:tab pos="3617913" algn="l"/>
                <a:tab pos="3979863" algn="l"/>
                <a:tab pos="4343400" algn="l"/>
                <a:tab pos="4703763" algn="l"/>
                <a:tab pos="5065713" algn="l"/>
                <a:tab pos="5427663" algn="l"/>
                <a:tab pos="5789613" algn="l"/>
                <a:tab pos="6151563" algn="l"/>
                <a:tab pos="6513513" algn="l"/>
                <a:tab pos="6875463" algn="l"/>
                <a:tab pos="7237413" algn="l"/>
                <a:tab pos="7239000" algn="l"/>
                <a:tab pos="7962900" algn="l"/>
              </a:tabLst>
            </a:pPr>
            <a:endParaRPr lang="en-GB" sz="2400" baseline="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tabLst>
                <a:tab pos="0" algn="l"/>
                <a:tab pos="360363" algn="l"/>
                <a:tab pos="722313" algn="l"/>
                <a:tab pos="1084263" algn="l"/>
                <a:tab pos="1446213" algn="l"/>
                <a:tab pos="1808163" algn="l"/>
                <a:tab pos="2170113" algn="l"/>
                <a:tab pos="2532063" algn="l"/>
                <a:tab pos="2894013" algn="l"/>
                <a:tab pos="3255963" algn="l"/>
                <a:tab pos="3617913" algn="l"/>
                <a:tab pos="3979863" algn="l"/>
                <a:tab pos="4343400" algn="l"/>
                <a:tab pos="4703763" algn="l"/>
                <a:tab pos="5065713" algn="l"/>
                <a:tab pos="5427663" algn="l"/>
                <a:tab pos="5789613" algn="l"/>
                <a:tab pos="6151563" algn="l"/>
                <a:tab pos="6513513" algn="l"/>
                <a:tab pos="6875463" algn="l"/>
                <a:tab pos="7237413" algn="l"/>
                <a:tab pos="7239000" algn="l"/>
                <a:tab pos="7962900" algn="l"/>
              </a:tabLst>
            </a:pPr>
            <a:r>
              <a:rPr lang="en-GB" sz="2400" baseline="0" dirty="0" smtClean="0">
                <a:latin typeface="Arial" pitchFamily="34" charset="0"/>
                <a:cs typeface="Arial" pitchFamily="34" charset="0"/>
              </a:rPr>
              <a:t>Flux of </a:t>
            </a:r>
            <a:r>
              <a:rPr lang="en-GB" sz="2400" b="1" baseline="0" dirty="0" smtClean="0">
                <a:latin typeface="Arial" pitchFamily="34" charset="0"/>
                <a:cs typeface="Arial" pitchFamily="34" charset="0"/>
              </a:rPr>
              <a:t>energy</a:t>
            </a:r>
            <a:r>
              <a:rPr lang="en-GB" sz="2400" baseline="0" dirty="0" smtClean="0">
                <a:latin typeface="Arial" pitchFamily="34" charset="0"/>
                <a:cs typeface="Arial" pitchFamily="34" charset="0"/>
              </a:rPr>
              <a:t> and material through living system.</a:t>
            </a:r>
            <a:endParaRPr lang="en-US" sz="2400" baseline="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tabLst>
                <a:tab pos="0" algn="l"/>
                <a:tab pos="360363" algn="l"/>
                <a:tab pos="722313" algn="l"/>
                <a:tab pos="1084263" algn="l"/>
                <a:tab pos="1446213" algn="l"/>
                <a:tab pos="1808163" algn="l"/>
                <a:tab pos="2170113" algn="l"/>
                <a:tab pos="2532063" algn="l"/>
                <a:tab pos="2894013" algn="l"/>
                <a:tab pos="3255963" algn="l"/>
                <a:tab pos="3617913" algn="l"/>
                <a:tab pos="3979863" algn="l"/>
                <a:tab pos="4343400" algn="l"/>
                <a:tab pos="4703763" algn="l"/>
                <a:tab pos="5065713" algn="l"/>
                <a:tab pos="5427663" algn="l"/>
                <a:tab pos="5789613" algn="l"/>
                <a:tab pos="6151563" algn="l"/>
                <a:tab pos="6513513" algn="l"/>
                <a:tab pos="6875463" algn="l"/>
                <a:tab pos="7237413" algn="l"/>
                <a:tab pos="7239000" algn="l"/>
                <a:tab pos="7962900" algn="l"/>
              </a:tabLst>
            </a:pPr>
            <a:endParaRPr lang="en-GB" sz="2400" baseline="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80199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2"/>
          <p:cNvSpPr txBox="1">
            <a:spLocks noChangeArrowheads="1"/>
          </p:cNvSpPr>
          <p:nvPr/>
        </p:nvSpPr>
        <p:spPr bwMode="auto">
          <a:xfrm>
            <a:off x="925513" y="969963"/>
            <a:ext cx="90487" cy="320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pic>
        <p:nvPicPr>
          <p:cNvPr id="2052" name="Picture 4" descr="http://images.flatworldknowledge.com/averillfwk/averillfwk-fig14_x0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36449" y="1721750"/>
            <a:ext cx="4006762" cy="4012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689" y="1844898"/>
            <a:ext cx="3679065" cy="3679065"/>
          </a:xfrm>
          <a:prstGeom prst="rect">
            <a:avLst/>
          </a:prstGeom>
        </p:spPr>
      </p:pic>
      <p:sp>
        <p:nvSpPr>
          <p:cNvPr id="9" name="Textfeld 3"/>
          <p:cNvSpPr txBox="1">
            <a:spLocks noChangeArrowheads="1"/>
          </p:cNvSpPr>
          <p:nvPr/>
        </p:nvSpPr>
        <p:spPr bwMode="auto">
          <a:xfrm>
            <a:off x="367048" y="640938"/>
            <a:ext cx="845498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de-DE" sz="4400" b="1" dirty="0" smtClean="0">
                <a:solidFill>
                  <a:srgbClr val="003296"/>
                </a:solidFill>
                <a:latin typeface="Arial" pitchFamily="34" charset="0"/>
                <a:cs typeface="Arial" pitchFamily="34" charset="0"/>
              </a:rPr>
              <a:t>Belousov-Zhabotinsky</a:t>
            </a:r>
            <a:r>
              <a:rPr lang="de-DE" sz="4400" b="1" baseline="0" dirty="0" smtClean="0">
                <a:solidFill>
                  <a:srgbClr val="00329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4400" b="1" dirty="0">
                <a:solidFill>
                  <a:srgbClr val="003296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de-DE" sz="4400" b="1" dirty="0" smtClean="0">
                <a:solidFill>
                  <a:srgbClr val="003296"/>
                </a:solidFill>
                <a:latin typeface="Arial" pitchFamily="34" charset="0"/>
                <a:cs typeface="Arial" pitchFamily="34" charset="0"/>
              </a:rPr>
              <a:t>eaction</a:t>
            </a:r>
            <a:endParaRPr lang="de-DE" sz="4400" b="1" dirty="0">
              <a:solidFill>
                <a:srgbClr val="003296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522124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2"/>
          <p:cNvSpPr txBox="1">
            <a:spLocks noChangeArrowheads="1"/>
          </p:cNvSpPr>
          <p:nvPr/>
        </p:nvSpPr>
        <p:spPr bwMode="auto">
          <a:xfrm>
            <a:off x="925513" y="969963"/>
            <a:ext cx="90487" cy="320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44509" y="1572989"/>
            <a:ext cx="8500057" cy="4097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000">
                <a:solidFill>
                  <a:srgbClr val="1B2E68"/>
                </a:solidFill>
                <a:latin typeface="Arial"/>
                <a:ea typeface="MS PGothic" pitchFamily="34" charset="-128"/>
                <a:cs typeface="MS PGothic" pitchFamily="34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1B2E68"/>
                </a:solidFill>
                <a:latin typeface="Arial"/>
                <a:ea typeface="MS PGothic" pitchFamily="34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2E68"/>
                </a:solidFill>
                <a:latin typeface="Arial"/>
                <a:ea typeface="MS PGothic" pitchFamily="34" charset="-128"/>
                <a:cs typeface="ヒラギノ角ゴ Pro W3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2E68"/>
                </a:solidFill>
                <a:latin typeface="Arial"/>
                <a:ea typeface="MS PGothic" pitchFamily="34" charset="-128"/>
                <a:cs typeface="ヒラギノ角ゴ Pro W3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2E68"/>
                </a:solidFill>
                <a:latin typeface="Arial"/>
                <a:ea typeface="MS PGothic" pitchFamily="34" charset="-128"/>
                <a:cs typeface="ヒラギノ角ゴ Pro W3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75FAF"/>
                </a:solidFill>
                <a:latin typeface="+mn-lt"/>
                <a:ea typeface="ＭＳ Ｐゴシック" pitchFamily="-60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75FAF"/>
                </a:solidFill>
                <a:latin typeface="+mn-lt"/>
                <a:ea typeface="ＭＳ Ｐゴシック" pitchFamily="-60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75FAF"/>
                </a:solidFill>
                <a:latin typeface="+mn-lt"/>
                <a:ea typeface="ＭＳ Ｐゴシック" pitchFamily="-60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75FAF"/>
                </a:solidFill>
                <a:latin typeface="+mn-lt"/>
                <a:ea typeface="ＭＳ Ｐゴシック" pitchFamily="-60" charset="-128"/>
              </a:defRPr>
            </a:lvl9pPr>
          </a:lstStyle>
          <a:p>
            <a:pPr eaLnBrk="1" hangingPunct="1">
              <a:tabLst>
                <a:tab pos="0" algn="l"/>
                <a:tab pos="360363" algn="l"/>
                <a:tab pos="722313" algn="l"/>
                <a:tab pos="1084263" algn="l"/>
                <a:tab pos="1446213" algn="l"/>
                <a:tab pos="1808163" algn="l"/>
                <a:tab pos="2170113" algn="l"/>
                <a:tab pos="2532063" algn="l"/>
                <a:tab pos="2894013" algn="l"/>
                <a:tab pos="3255963" algn="l"/>
                <a:tab pos="3617913" algn="l"/>
                <a:tab pos="3979863" algn="l"/>
                <a:tab pos="4343400" algn="l"/>
                <a:tab pos="4703763" algn="l"/>
                <a:tab pos="5065713" algn="l"/>
                <a:tab pos="5427663" algn="l"/>
                <a:tab pos="5789613" algn="l"/>
                <a:tab pos="6151563" algn="l"/>
                <a:tab pos="6513513" algn="l"/>
                <a:tab pos="6875463" algn="l"/>
                <a:tab pos="7237413" algn="l"/>
                <a:tab pos="7239000" algn="l"/>
                <a:tab pos="7962900" algn="l"/>
              </a:tabLst>
            </a:pPr>
            <a:r>
              <a:rPr lang="de-DE" sz="2400" baseline="0" dirty="0" smtClean="0">
                <a:latin typeface="Arial" pitchFamily="34" charset="0"/>
                <a:cs typeface="Arial" pitchFamily="34" charset="0"/>
              </a:rPr>
              <a:t>1951 - Boris P. Belousov discovers oscillatory reaction but cannot publish his data</a:t>
            </a:r>
          </a:p>
          <a:p>
            <a:pPr eaLnBrk="1" hangingPunct="1">
              <a:tabLst>
                <a:tab pos="0" algn="l"/>
                <a:tab pos="360363" algn="l"/>
                <a:tab pos="722313" algn="l"/>
                <a:tab pos="1084263" algn="l"/>
                <a:tab pos="1446213" algn="l"/>
                <a:tab pos="1808163" algn="l"/>
                <a:tab pos="2170113" algn="l"/>
                <a:tab pos="2532063" algn="l"/>
                <a:tab pos="2894013" algn="l"/>
                <a:tab pos="3255963" algn="l"/>
                <a:tab pos="3617913" algn="l"/>
                <a:tab pos="3979863" algn="l"/>
                <a:tab pos="4343400" algn="l"/>
                <a:tab pos="4703763" algn="l"/>
                <a:tab pos="5065713" algn="l"/>
                <a:tab pos="5427663" algn="l"/>
                <a:tab pos="5789613" algn="l"/>
                <a:tab pos="6151563" algn="l"/>
                <a:tab pos="6513513" algn="l"/>
                <a:tab pos="6875463" algn="l"/>
                <a:tab pos="7237413" algn="l"/>
                <a:tab pos="7239000" algn="l"/>
                <a:tab pos="7962900" algn="l"/>
              </a:tabLst>
            </a:pPr>
            <a:endParaRPr lang="de-DE" sz="2400" baseline="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tabLst>
                <a:tab pos="0" algn="l"/>
                <a:tab pos="360363" algn="l"/>
                <a:tab pos="722313" algn="l"/>
                <a:tab pos="1084263" algn="l"/>
                <a:tab pos="1446213" algn="l"/>
                <a:tab pos="1808163" algn="l"/>
                <a:tab pos="2170113" algn="l"/>
                <a:tab pos="2532063" algn="l"/>
                <a:tab pos="2894013" algn="l"/>
                <a:tab pos="3255963" algn="l"/>
                <a:tab pos="3617913" algn="l"/>
                <a:tab pos="3979863" algn="l"/>
                <a:tab pos="4343400" algn="l"/>
                <a:tab pos="4703763" algn="l"/>
                <a:tab pos="5065713" algn="l"/>
                <a:tab pos="5427663" algn="l"/>
                <a:tab pos="5789613" algn="l"/>
                <a:tab pos="6151563" algn="l"/>
                <a:tab pos="6513513" algn="l"/>
                <a:tab pos="6875463" algn="l"/>
                <a:tab pos="7237413" algn="l"/>
                <a:tab pos="7239000" algn="l"/>
                <a:tab pos="7962900" algn="l"/>
              </a:tabLst>
            </a:pPr>
            <a:r>
              <a:rPr lang="de-DE" sz="2400" baseline="0" dirty="0">
                <a:latin typeface="Arial" pitchFamily="34" charset="0"/>
                <a:cs typeface="Arial" pitchFamily="34" charset="0"/>
              </a:rPr>
              <a:t>1961 -  Anatoly </a:t>
            </a:r>
            <a:r>
              <a:rPr lang="de-DE" sz="2400" baseline="0" dirty="0" smtClean="0">
                <a:latin typeface="Arial" pitchFamily="34" charset="0"/>
                <a:cs typeface="Arial" pitchFamily="34" charset="0"/>
              </a:rPr>
              <a:t>Zhabotinsky re-discovers recipe and observes travelling waves, spirals</a:t>
            </a:r>
          </a:p>
          <a:p>
            <a:pPr eaLnBrk="1" hangingPunct="1">
              <a:tabLst>
                <a:tab pos="0" algn="l"/>
                <a:tab pos="360363" algn="l"/>
                <a:tab pos="722313" algn="l"/>
                <a:tab pos="1084263" algn="l"/>
                <a:tab pos="1446213" algn="l"/>
                <a:tab pos="1808163" algn="l"/>
                <a:tab pos="2170113" algn="l"/>
                <a:tab pos="2532063" algn="l"/>
                <a:tab pos="2894013" algn="l"/>
                <a:tab pos="3255963" algn="l"/>
                <a:tab pos="3617913" algn="l"/>
                <a:tab pos="3979863" algn="l"/>
                <a:tab pos="4343400" algn="l"/>
                <a:tab pos="4703763" algn="l"/>
                <a:tab pos="5065713" algn="l"/>
                <a:tab pos="5427663" algn="l"/>
                <a:tab pos="5789613" algn="l"/>
                <a:tab pos="6151563" algn="l"/>
                <a:tab pos="6513513" algn="l"/>
                <a:tab pos="6875463" algn="l"/>
                <a:tab pos="7237413" algn="l"/>
                <a:tab pos="7239000" algn="l"/>
                <a:tab pos="7962900" algn="l"/>
              </a:tabLst>
            </a:pPr>
            <a:endParaRPr lang="de-DE" sz="2400" baseline="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tabLst>
                <a:tab pos="0" algn="l"/>
                <a:tab pos="360363" algn="l"/>
                <a:tab pos="722313" algn="l"/>
                <a:tab pos="1084263" algn="l"/>
                <a:tab pos="1446213" algn="l"/>
                <a:tab pos="1808163" algn="l"/>
                <a:tab pos="2170113" algn="l"/>
                <a:tab pos="2532063" algn="l"/>
                <a:tab pos="2894013" algn="l"/>
                <a:tab pos="3255963" algn="l"/>
                <a:tab pos="3617913" algn="l"/>
                <a:tab pos="3979863" algn="l"/>
                <a:tab pos="4343400" algn="l"/>
                <a:tab pos="4703763" algn="l"/>
                <a:tab pos="5065713" algn="l"/>
                <a:tab pos="5427663" algn="l"/>
                <a:tab pos="5789613" algn="l"/>
                <a:tab pos="6151563" algn="l"/>
                <a:tab pos="6513513" algn="l"/>
                <a:tab pos="6875463" algn="l"/>
                <a:tab pos="7237413" algn="l"/>
                <a:tab pos="7239000" algn="l"/>
                <a:tab pos="7962900" algn="l"/>
              </a:tabLst>
            </a:pPr>
            <a:r>
              <a:rPr lang="en-US" sz="2400" baseline="0" dirty="0" smtClean="0">
                <a:latin typeface="Arial" pitchFamily="34" charset="0"/>
                <a:cs typeface="Arial" pitchFamily="34" charset="0"/>
              </a:rPr>
              <a:t>1977 - Nobel </a:t>
            </a:r>
            <a:r>
              <a:rPr lang="en-US" sz="2400" baseline="0" dirty="0">
                <a:latin typeface="Arial" pitchFamily="34" charset="0"/>
                <a:cs typeface="Arial" pitchFamily="34" charset="0"/>
              </a:rPr>
              <a:t>Prize in Chemistry </a:t>
            </a:r>
            <a:r>
              <a:rPr lang="en-US" sz="2400" baseline="0" dirty="0" smtClean="0">
                <a:latin typeface="Arial" pitchFamily="34" charset="0"/>
                <a:cs typeface="Arial" pitchFamily="34" charset="0"/>
              </a:rPr>
              <a:t>to </a:t>
            </a:r>
            <a:r>
              <a:rPr lang="en-US" sz="2400" baseline="0" dirty="0" err="1">
                <a:latin typeface="Arial" pitchFamily="34" charset="0"/>
                <a:cs typeface="Arial" pitchFamily="34" charset="0"/>
              </a:rPr>
              <a:t>Ilya</a:t>
            </a:r>
            <a:r>
              <a:rPr lang="en-US" sz="2400" baseline="0" dirty="0">
                <a:latin typeface="Arial" pitchFamily="34" charset="0"/>
                <a:cs typeface="Arial" pitchFamily="34" charset="0"/>
              </a:rPr>
              <a:t> Prigogine </a:t>
            </a:r>
            <a:endParaRPr lang="en-US" sz="2400" baseline="0" dirty="0" smtClean="0"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buNone/>
              <a:tabLst>
                <a:tab pos="0" algn="l"/>
                <a:tab pos="360363" algn="l"/>
                <a:tab pos="722313" algn="l"/>
                <a:tab pos="1084263" algn="l"/>
                <a:tab pos="1446213" algn="l"/>
                <a:tab pos="1808163" algn="l"/>
                <a:tab pos="2170113" algn="l"/>
                <a:tab pos="2532063" algn="l"/>
                <a:tab pos="2894013" algn="l"/>
                <a:tab pos="3255963" algn="l"/>
                <a:tab pos="3617913" algn="l"/>
                <a:tab pos="3979863" algn="l"/>
                <a:tab pos="4343400" algn="l"/>
                <a:tab pos="4703763" algn="l"/>
                <a:tab pos="5065713" algn="l"/>
                <a:tab pos="5427663" algn="l"/>
                <a:tab pos="5789613" algn="l"/>
                <a:tab pos="6151563" algn="l"/>
                <a:tab pos="6513513" algn="l"/>
                <a:tab pos="6875463" algn="l"/>
                <a:tab pos="7237413" algn="l"/>
                <a:tab pos="7239000" algn="l"/>
                <a:tab pos="7962900" algn="l"/>
              </a:tabLst>
            </a:pPr>
            <a:r>
              <a:rPr lang="en-US" sz="2400" baseline="0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2400" baseline="0" dirty="0" smtClean="0">
                <a:latin typeface="Arial" pitchFamily="34" charset="0"/>
                <a:cs typeface="Arial" pitchFamily="34" charset="0"/>
              </a:rPr>
              <a:t>	"</a:t>
            </a:r>
            <a:r>
              <a:rPr lang="en-US" sz="2400" baseline="0" dirty="0">
                <a:latin typeface="Arial" pitchFamily="34" charset="0"/>
                <a:cs typeface="Arial" pitchFamily="34" charset="0"/>
              </a:rPr>
              <a:t>for his contributions to non-equilibrium thermodynamics</a:t>
            </a:r>
            <a:r>
              <a:rPr lang="en-US" sz="2400" baseline="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marL="0" indent="0" eaLnBrk="1" hangingPunct="1">
              <a:buNone/>
              <a:tabLst>
                <a:tab pos="0" algn="l"/>
                <a:tab pos="360363" algn="l"/>
                <a:tab pos="722313" algn="l"/>
                <a:tab pos="1084263" algn="l"/>
                <a:tab pos="1446213" algn="l"/>
                <a:tab pos="1808163" algn="l"/>
                <a:tab pos="2170113" algn="l"/>
                <a:tab pos="2532063" algn="l"/>
                <a:tab pos="2894013" algn="l"/>
                <a:tab pos="3255963" algn="l"/>
                <a:tab pos="3617913" algn="l"/>
                <a:tab pos="3979863" algn="l"/>
                <a:tab pos="4343400" algn="l"/>
                <a:tab pos="4703763" algn="l"/>
                <a:tab pos="5065713" algn="l"/>
                <a:tab pos="5427663" algn="l"/>
                <a:tab pos="5789613" algn="l"/>
                <a:tab pos="6151563" algn="l"/>
                <a:tab pos="6513513" algn="l"/>
                <a:tab pos="6875463" algn="l"/>
                <a:tab pos="7237413" algn="l"/>
                <a:tab pos="7239000" algn="l"/>
                <a:tab pos="7962900" algn="l"/>
              </a:tabLst>
            </a:pPr>
            <a:r>
              <a:rPr lang="en-US" sz="2400" baseline="0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2400" baseline="0" dirty="0" smtClean="0">
                <a:latin typeface="Arial" pitchFamily="34" charset="0"/>
                <a:cs typeface="Arial" pitchFamily="34" charset="0"/>
              </a:rPr>
              <a:t>	  particularly </a:t>
            </a:r>
            <a:r>
              <a:rPr lang="en-US" sz="2400" baseline="0" dirty="0">
                <a:latin typeface="Arial" pitchFamily="34" charset="0"/>
                <a:cs typeface="Arial" pitchFamily="34" charset="0"/>
              </a:rPr>
              <a:t>the theory of dissipative </a:t>
            </a:r>
            <a:r>
              <a:rPr lang="en-US" sz="2400" baseline="0" dirty="0" smtClean="0">
                <a:latin typeface="Arial" pitchFamily="34" charset="0"/>
                <a:cs typeface="Arial" pitchFamily="34" charset="0"/>
              </a:rPr>
              <a:t>structures“</a:t>
            </a:r>
          </a:p>
          <a:p>
            <a:pPr marL="0" indent="0" eaLnBrk="1" hangingPunct="1">
              <a:buNone/>
              <a:tabLst>
                <a:tab pos="0" algn="l"/>
                <a:tab pos="360363" algn="l"/>
                <a:tab pos="722313" algn="l"/>
                <a:tab pos="1084263" algn="l"/>
                <a:tab pos="1446213" algn="l"/>
                <a:tab pos="1808163" algn="l"/>
                <a:tab pos="2170113" algn="l"/>
                <a:tab pos="2532063" algn="l"/>
                <a:tab pos="2894013" algn="l"/>
                <a:tab pos="3255963" algn="l"/>
                <a:tab pos="3617913" algn="l"/>
                <a:tab pos="3979863" algn="l"/>
                <a:tab pos="4343400" algn="l"/>
                <a:tab pos="4703763" algn="l"/>
                <a:tab pos="5065713" algn="l"/>
                <a:tab pos="5427663" algn="l"/>
                <a:tab pos="5789613" algn="l"/>
                <a:tab pos="6151563" algn="l"/>
                <a:tab pos="6513513" algn="l"/>
                <a:tab pos="6875463" algn="l"/>
                <a:tab pos="7237413" algn="l"/>
                <a:tab pos="7239000" algn="l"/>
                <a:tab pos="7962900" algn="l"/>
              </a:tabLst>
            </a:pPr>
            <a:r>
              <a:rPr lang="en-GB" sz="2400" baseline="0" dirty="0">
                <a:latin typeface="Arial" pitchFamily="34" charset="0"/>
                <a:cs typeface="Arial" pitchFamily="34" charset="0"/>
              </a:rPr>
              <a:t>	</a:t>
            </a:r>
            <a:r>
              <a:rPr lang="en-GB" sz="2400" baseline="0" dirty="0" smtClean="0">
                <a:latin typeface="Arial" pitchFamily="34" charset="0"/>
                <a:cs typeface="Arial" pitchFamily="34" charset="0"/>
              </a:rPr>
              <a:t>	“self-organisation of complex patterns in simple systems”</a:t>
            </a:r>
            <a:endParaRPr lang="en-GB" sz="2400" baseline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feld 3"/>
          <p:cNvSpPr txBox="1">
            <a:spLocks noChangeArrowheads="1"/>
          </p:cNvSpPr>
          <p:nvPr/>
        </p:nvSpPr>
        <p:spPr bwMode="auto">
          <a:xfrm>
            <a:off x="389586" y="746899"/>
            <a:ext cx="8454980" cy="543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de-DE" sz="4400" b="1" dirty="0" smtClean="0">
                <a:solidFill>
                  <a:srgbClr val="003296"/>
                </a:solidFill>
                <a:latin typeface="Arial" pitchFamily="34" charset="0"/>
                <a:cs typeface="Arial" pitchFamily="34" charset="0"/>
              </a:rPr>
              <a:t>Roots in chemistry</a:t>
            </a:r>
            <a:endParaRPr lang="de-DE" sz="4400" b="1" dirty="0">
              <a:solidFill>
                <a:srgbClr val="003296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587874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2"/>
          <p:cNvSpPr txBox="1">
            <a:spLocks noChangeArrowheads="1"/>
          </p:cNvSpPr>
          <p:nvPr/>
        </p:nvSpPr>
        <p:spPr bwMode="auto">
          <a:xfrm>
            <a:off x="925513" y="969963"/>
            <a:ext cx="90487" cy="320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3076" name="Textfeld 3"/>
          <p:cNvSpPr txBox="1">
            <a:spLocks noChangeArrowheads="1"/>
          </p:cNvSpPr>
          <p:nvPr/>
        </p:nvSpPr>
        <p:spPr bwMode="auto">
          <a:xfrm>
            <a:off x="367048" y="640938"/>
            <a:ext cx="8454980" cy="543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de-DE" sz="4400" b="1" dirty="0" smtClean="0">
                <a:solidFill>
                  <a:srgbClr val="003296"/>
                </a:solidFill>
                <a:latin typeface="Arial" pitchFamily="34" charset="0"/>
                <a:cs typeface="Arial" pitchFamily="34" charset="0"/>
              </a:rPr>
              <a:t>Def.: 3 classes of self-organising patterns</a:t>
            </a:r>
            <a:endParaRPr lang="de-DE" sz="4400" b="1" dirty="0">
              <a:solidFill>
                <a:srgbClr val="00329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334853" y="1290638"/>
            <a:ext cx="8500057" cy="468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000">
                <a:solidFill>
                  <a:srgbClr val="1B2E68"/>
                </a:solidFill>
                <a:latin typeface="Arial"/>
                <a:ea typeface="MS PGothic" pitchFamily="34" charset="-128"/>
                <a:cs typeface="MS PGothic" pitchFamily="34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1B2E68"/>
                </a:solidFill>
                <a:latin typeface="Arial"/>
                <a:ea typeface="MS PGothic" pitchFamily="34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2E68"/>
                </a:solidFill>
                <a:latin typeface="Arial"/>
                <a:ea typeface="MS PGothic" pitchFamily="34" charset="-128"/>
                <a:cs typeface="ヒラギノ角ゴ Pro W3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2E68"/>
                </a:solidFill>
                <a:latin typeface="Arial"/>
                <a:ea typeface="MS PGothic" pitchFamily="34" charset="-128"/>
                <a:cs typeface="ヒラギノ角ゴ Pro W3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2E68"/>
                </a:solidFill>
                <a:latin typeface="Arial"/>
                <a:ea typeface="MS PGothic" pitchFamily="34" charset="-128"/>
                <a:cs typeface="ヒラギノ角ゴ Pro W3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75FAF"/>
                </a:solidFill>
                <a:latin typeface="+mn-lt"/>
                <a:ea typeface="ＭＳ Ｐゴシック" pitchFamily="-60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75FAF"/>
                </a:solidFill>
                <a:latin typeface="+mn-lt"/>
                <a:ea typeface="ＭＳ Ｐゴシック" pitchFamily="-60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75FAF"/>
                </a:solidFill>
                <a:latin typeface="+mn-lt"/>
                <a:ea typeface="ＭＳ Ｐゴシック" pitchFamily="-60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75FAF"/>
                </a:solidFill>
                <a:latin typeface="+mn-lt"/>
                <a:ea typeface="ＭＳ Ｐゴシック" pitchFamily="-60" charset="-128"/>
              </a:defRPr>
            </a:lvl9pPr>
          </a:lstStyle>
          <a:p>
            <a:pPr eaLnBrk="1" hangingPunct="1">
              <a:tabLst>
                <a:tab pos="0" algn="l"/>
                <a:tab pos="360363" algn="l"/>
                <a:tab pos="722313" algn="l"/>
                <a:tab pos="1084263" algn="l"/>
                <a:tab pos="1446213" algn="l"/>
                <a:tab pos="1808163" algn="l"/>
                <a:tab pos="2170113" algn="l"/>
                <a:tab pos="2532063" algn="l"/>
                <a:tab pos="2894013" algn="l"/>
                <a:tab pos="3255963" algn="l"/>
                <a:tab pos="3617913" algn="l"/>
                <a:tab pos="3979863" algn="l"/>
                <a:tab pos="4343400" algn="l"/>
                <a:tab pos="4703763" algn="l"/>
                <a:tab pos="5065713" algn="l"/>
                <a:tab pos="5427663" algn="l"/>
                <a:tab pos="5789613" algn="l"/>
                <a:tab pos="6151563" algn="l"/>
                <a:tab pos="6513513" algn="l"/>
                <a:tab pos="6875463" algn="l"/>
                <a:tab pos="7237413" algn="l"/>
                <a:tab pos="7239000" algn="l"/>
                <a:tab pos="7962900" algn="l"/>
              </a:tabLst>
            </a:pPr>
            <a:r>
              <a:rPr lang="en-US" sz="2400" b="1" baseline="0" dirty="0">
                <a:latin typeface="Arial" pitchFamily="34" charset="0"/>
                <a:cs typeface="Arial" pitchFamily="34" charset="0"/>
              </a:rPr>
              <a:t>Steady state pattern</a:t>
            </a:r>
            <a:r>
              <a:rPr lang="en-US" sz="2400" baseline="0" dirty="0">
                <a:latin typeface="Arial" pitchFamily="34" charset="0"/>
                <a:cs typeface="Arial" pitchFamily="34" charset="0"/>
              </a:rPr>
              <a:t>: fixed non-homogeneous distribution of cell types or molecule concentrations as function of spatial </a:t>
            </a:r>
            <a:r>
              <a:rPr lang="en-US" sz="2400" baseline="0" dirty="0" smtClean="0">
                <a:latin typeface="Arial" pitchFamily="34" charset="0"/>
                <a:cs typeface="Arial" pitchFamily="34" charset="0"/>
              </a:rPr>
              <a:t>position</a:t>
            </a:r>
            <a:endParaRPr lang="en-US" sz="2400" baseline="0" dirty="0"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buNone/>
              <a:tabLst>
                <a:tab pos="0" algn="l"/>
                <a:tab pos="360363" algn="l"/>
                <a:tab pos="722313" algn="l"/>
                <a:tab pos="1084263" algn="l"/>
                <a:tab pos="1446213" algn="l"/>
                <a:tab pos="1808163" algn="l"/>
                <a:tab pos="2170113" algn="l"/>
                <a:tab pos="2532063" algn="l"/>
                <a:tab pos="2894013" algn="l"/>
                <a:tab pos="3255963" algn="l"/>
                <a:tab pos="3617913" algn="l"/>
                <a:tab pos="3979863" algn="l"/>
                <a:tab pos="4343400" algn="l"/>
                <a:tab pos="4703763" algn="l"/>
                <a:tab pos="5065713" algn="l"/>
                <a:tab pos="5427663" algn="l"/>
                <a:tab pos="5789613" algn="l"/>
                <a:tab pos="6151563" algn="l"/>
                <a:tab pos="6513513" algn="l"/>
                <a:tab pos="6875463" algn="l"/>
                <a:tab pos="7237413" algn="l"/>
                <a:tab pos="7239000" algn="l"/>
                <a:tab pos="7962900" algn="l"/>
              </a:tabLst>
            </a:pPr>
            <a:r>
              <a:rPr lang="en-GB" sz="2400" baseline="0" dirty="0" smtClean="0">
                <a:latin typeface="Arial" pitchFamily="34" charset="0"/>
                <a:cs typeface="Arial" pitchFamily="34" charset="0"/>
              </a:rPr>
              <a:t>		Yet, this is no equilibrium: energy and </a:t>
            </a:r>
          </a:p>
          <a:p>
            <a:pPr marL="0" indent="0" eaLnBrk="1" hangingPunct="1">
              <a:buNone/>
              <a:tabLst>
                <a:tab pos="0" algn="l"/>
                <a:tab pos="360363" algn="l"/>
                <a:tab pos="722313" algn="l"/>
                <a:tab pos="1084263" algn="l"/>
                <a:tab pos="1446213" algn="l"/>
                <a:tab pos="1808163" algn="l"/>
                <a:tab pos="2170113" algn="l"/>
                <a:tab pos="2532063" algn="l"/>
                <a:tab pos="2894013" algn="l"/>
                <a:tab pos="3255963" algn="l"/>
                <a:tab pos="3617913" algn="l"/>
                <a:tab pos="3979863" algn="l"/>
                <a:tab pos="4343400" algn="l"/>
                <a:tab pos="4703763" algn="l"/>
                <a:tab pos="5065713" algn="l"/>
                <a:tab pos="5427663" algn="l"/>
                <a:tab pos="5789613" algn="l"/>
                <a:tab pos="6151563" algn="l"/>
                <a:tab pos="6513513" algn="l"/>
                <a:tab pos="6875463" algn="l"/>
                <a:tab pos="7237413" algn="l"/>
                <a:tab pos="7239000" algn="l"/>
                <a:tab pos="7962900" algn="l"/>
              </a:tabLst>
            </a:pPr>
            <a:r>
              <a:rPr lang="en-GB" sz="2400" baseline="0" dirty="0">
                <a:latin typeface="Arial" pitchFamily="34" charset="0"/>
                <a:cs typeface="Arial" pitchFamily="34" charset="0"/>
              </a:rPr>
              <a:t>	</a:t>
            </a:r>
            <a:r>
              <a:rPr lang="en-GB" sz="2400" baseline="0" dirty="0" smtClean="0">
                <a:latin typeface="Arial" pitchFamily="34" charset="0"/>
                <a:cs typeface="Arial" pitchFamily="34" charset="0"/>
              </a:rPr>
              <a:t>	matter</a:t>
            </a:r>
            <a:r>
              <a:rPr lang="en-US" sz="240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aseline="0" dirty="0" smtClean="0">
                <a:latin typeface="Arial" pitchFamily="34" charset="0"/>
                <a:cs typeface="Arial" pitchFamily="34" charset="0"/>
              </a:rPr>
              <a:t>circulate in and out of the system.</a:t>
            </a:r>
            <a:endParaRPr lang="en-GB" sz="2400" baseline="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tabLst>
                <a:tab pos="0" algn="l"/>
                <a:tab pos="360363" algn="l"/>
                <a:tab pos="722313" algn="l"/>
                <a:tab pos="1084263" algn="l"/>
                <a:tab pos="1446213" algn="l"/>
                <a:tab pos="1808163" algn="l"/>
                <a:tab pos="2170113" algn="l"/>
                <a:tab pos="2532063" algn="l"/>
                <a:tab pos="2894013" algn="l"/>
                <a:tab pos="3255963" algn="l"/>
                <a:tab pos="3617913" algn="l"/>
                <a:tab pos="3979863" algn="l"/>
                <a:tab pos="4343400" algn="l"/>
                <a:tab pos="4703763" algn="l"/>
                <a:tab pos="5065713" algn="l"/>
                <a:tab pos="5427663" algn="l"/>
                <a:tab pos="5789613" algn="l"/>
                <a:tab pos="6151563" algn="l"/>
                <a:tab pos="6513513" algn="l"/>
                <a:tab pos="6875463" algn="l"/>
                <a:tab pos="7237413" algn="l"/>
                <a:tab pos="7239000" algn="l"/>
                <a:tab pos="7962900" algn="l"/>
              </a:tabLst>
            </a:pPr>
            <a:r>
              <a:rPr lang="en-GB" sz="2400" b="1" baseline="0" dirty="0" smtClean="0">
                <a:latin typeface="Arial" pitchFamily="34" charset="0"/>
                <a:cs typeface="Arial" pitchFamily="34" charset="0"/>
              </a:rPr>
              <a:t>Rhythm</a:t>
            </a:r>
            <a:r>
              <a:rPr lang="en-GB" sz="2400" baseline="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GB" sz="2400" baseline="0" dirty="0">
                <a:latin typeface="Arial" pitchFamily="34" charset="0"/>
                <a:cs typeface="Arial" pitchFamily="34" charset="0"/>
              </a:rPr>
              <a:t>ordered, homogeneous temporal signal, 					</a:t>
            </a:r>
            <a:r>
              <a:rPr lang="en-GB" sz="2400" baseline="0" dirty="0" smtClean="0">
                <a:latin typeface="Arial" pitchFamily="34" charset="0"/>
                <a:cs typeface="Arial" pitchFamily="34" charset="0"/>
              </a:rPr>
              <a:t>e.g</a:t>
            </a:r>
            <a:r>
              <a:rPr lang="en-GB" sz="2400" baseline="0" dirty="0">
                <a:latin typeface="Arial" pitchFamily="34" charset="0"/>
                <a:cs typeface="Arial" pitchFamily="34" charset="0"/>
              </a:rPr>
              <a:t>. electrocardiogram, circadian rhythm</a:t>
            </a:r>
          </a:p>
          <a:p>
            <a:pPr marL="0" indent="0" eaLnBrk="1" hangingPunct="1">
              <a:buNone/>
              <a:tabLst>
                <a:tab pos="0" algn="l"/>
                <a:tab pos="360363" algn="l"/>
                <a:tab pos="722313" algn="l"/>
                <a:tab pos="1084263" algn="l"/>
                <a:tab pos="1446213" algn="l"/>
                <a:tab pos="1808163" algn="l"/>
                <a:tab pos="2170113" algn="l"/>
                <a:tab pos="2532063" algn="l"/>
                <a:tab pos="2894013" algn="l"/>
                <a:tab pos="3255963" algn="l"/>
                <a:tab pos="3617913" algn="l"/>
                <a:tab pos="3979863" algn="l"/>
                <a:tab pos="4343400" algn="l"/>
                <a:tab pos="4703763" algn="l"/>
                <a:tab pos="5065713" algn="l"/>
                <a:tab pos="5427663" algn="l"/>
                <a:tab pos="5789613" algn="l"/>
                <a:tab pos="6151563" algn="l"/>
                <a:tab pos="6513513" algn="l"/>
                <a:tab pos="6875463" algn="l"/>
                <a:tab pos="7237413" algn="l"/>
                <a:tab pos="7239000" algn="l"/>
                <a:tab pos="7962900" algn="l"/>
              </a:tabLst>
            </a:pPr>
            <a:endParaRPr lang="en-GB" sz="2400" baseline="0" dirty="0"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buNone/>
              <a:tabLst>
                <a:tab pos="0" algn="l"/>
                <a:tab pos="360363" algn="l"/>
                <a:tab pos="722313" algn="l"/>
                <a:tab pos="1084263" algn="l"/>
                <a:tab pos="1446213" algn="l"/>
                <a:tab pos="1808163" algn="l"/>
                <a:tab pos="2170113" algn="l"/>
                <a:tab pos="2532063" algn="l"/>
                <a:tab pos="2894013" algn="l"/>
                <a:tab pos="3255963" algn="l"/>
                <a:tab pos="3617913" algn="l"/>
                <a:tab pos="3979863" algn="l"/>
                <a:tab pos="4343400" algn="l"/>
                <a:tab pos="4703763" algn="l"/>
                <a:tab pos="5065713" algn="l"/>
                <a:tab pos="5427663" algn="l"/>
                <a:tab pos="5789613" algn="l"/>
                <a:tab pos="6151563" algn="l"/>
                <a:tab pos="6513513" algn="l"/>
                <a:tab pos="6875463" algn="l"/>
                <a:tab pos="7237413" algn="l"/>
                <a:tab pos="7239000" algn="l"/>
                <a:tab pos="7962900" algn="l"/>
              </a:tabLst>
            </a:pPr>
            <a:endParaRPr lang="en-US" sz="1000" baseline="0" dirty="0"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tabLst>
                <a:tab pos="0" algn="l"/>
                <a:tab pos="360363" algn="l"/>
                <a:tab pos="722313" algn="l"/>
                <a:tab pos="1084263" algn="l"/>
                <a:tab pos="1446213" algn="l"/>
                <a:tab pos="1808163" algn="l"/>
                <a:tab pos="2170113" algn="l"/>
                <a:tab pos="2532063" algn="l"/>
                <a:tab pos="2894013" algn="l"/>
                <a:tab pos="3255963" algn="l"/>
                <a:tab pos="3617913" algn="l"/>
                <a:tab pos="3979863" algn="l"/>
                <a:tab pos="4343400" algn="l"/>
                <a:tab pos="4703763" algn="l"/>
                <a:tab pos="5065713" algn="l"/>
                <a:tab pos="5427663" algn="l"/>
                <a:tab pos="5789613" algn="l"/>
                <a:tab pos="6151563" algn="l"/>
                <a:tab pos="6513513" algn="l"/>
                <a:tab pos="6875463" algn="l"/>
                <a:tab pos="7237413" algn="l"/>
                <a:tab pos="7239000" algn="l"/>
                <a:tab pos="7962900" algn="l"/>
              </a:tabLst>
            </a:pPr>
            <a:r>
              <a:rPr lang="en-US" sz="2400" baseline="0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2400" b="1" baseline="0" dirty="0" smtClean="0">
                <a:latin typeface="Arial" pitchFamily="34" charset="0"/>
                <a:cs typeface="Arial" pitchFamily="34" charset="0"/>
              </a:rPr>
              <a:t>Coherent structure</a:t>
            </a:r>
            <a:r>
              <a:rPr lang="en-US" sz="2400" baseline="0" dirty="0" smtClean="0">
                <a:latin typeface="Arial" pitchFamily="34" charset="0"/>
                <a:cs typeface="Arial" pitchFamily="34" charset="0"/>
              </a:rPr>
              <a:t>: ordered, propagating wave</a:t>
            </a:r>
            <a:r>
              <a:rPr lang="en-US" sz="240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aseline="0" dirty="0" smtClean="0">
                <a:latin typeface="Arial" pitchFamily="34" charset="0"/>
                <a:cs typeface="Arial" pitchFamily="34" charset="0"/>
              </a:rPr>
              <a:t>or pulse,	</a:t>
            </a:r>
          </a:p>
          <a:p>
            <a:pPr marL="0" indent="0" eaLnBrk="1" hangingPunct="1">
              <a:buNone/>
              <a:tabLst>
                <a:tab pos="0" algn="l"/>
                <a:tab pos="360363" algn="l"/>
                <a:tab pos="722313" algn="l"/>
                <a:tab pos="1084263" algn="l"/>
                <a:tab pos="1446213" algn="l"/>
                <a:tab pos="1808163" algn="l"/>
                <a:tab pos="2170113" algn="l"/>
                <a:tab pos="2532063" algn="l"/>
                <a:tab pos="2894013" algn="l"/>
                <a:tab pos="3255963" algn="l"/>
                <a:tab pos="3617913" algn="l"/>
                <a:tab pos="3979863" algn="l"/>
                <a:tab pos="4343400" algn="l"/>
                <a:tab pos="4703763" algn="l"/>
                <a:tab pos="5065713" algn="l"/>
                <a:tab pos="5427663" algn="l"/>
                <a:tab pos="5789613" algn="l"/>
                <a:tab pos="6151563" algn="l"/>
                <a:tab pos="6513513" algn="l"/>
                <a:tab pos="6875463" algn="l"/>
                <a:tab pos="7237413" algn="l"/>
                <a:tab pos="7239000" algn="l"/>
                <a:tab pos="7962900" algn="l"/>
              </a:tabLst>
            </a:pPr>
            <a:r>
              <a:rPr lang="en-US" sz="2400" baseline="0" dirty="0" smtClean="0">
                <a:latin typeface="Arial" pitchFamily="34" charset="0"/>
                <a:cs typeface="Arial" pitchFamily="34" charset="0"/>
              </a:rPr>
              <a:t> 	e.g. action potential travelling along axon</a:t>
            </a:r>
            <a:endParaRPr lang="en-GB" sz="2400" baseline="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http://i.cmpnet.com/planetanalog/2011/02/C0698-Figure1.gi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427" r="77623"/>
          <a:stretch/>
        </p:blipFill>
        <p:spPr bwMode="auto">
          <a:xfrm>
            <a:off x="6487922" y="3850118"/>
            <a:ext cx="1612889" cy="621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/>
          <p:cNvGrpSpPr/>
          <p:nvPr/>
        </p:nvGrpSpPr>
        <p:grpSpPr>
          <a:xfrm>
            <a:off x="6487922" y="2283006"/>
            <a:ext cx="2271578" cy="907508"/>
            <a:chOff x="2163651" y="2511380"/>
            <a:chExt cx="2271578" cy="907508"/>
          </a:xfrm>
        </p:grpSpPr>
        <p:cxnSp>
          <p:nvCxnSpPr>
            <p:cNvPr id="5" name="Straight Arrow Connector 4"/>
            <p:cNvCxnSpPr/>
            <p:nvPr/>
          </p:nvCxnSpPr>
          <p:spPr bwMode="auto">
            <a:xfrm>
              <a:off x="2163651" y="3116683"/>
              <a:ext cx="1635617" cy="0"/>
            </a:xfrm>
            <a:prstGeom prst="straightConnector1">
              <a:avLst/>
            </a:prstGeom>
            <a:solidFill>
              <a:schemeClr val="accent1"/>
            </a:solidFill>
            <a:ln w="508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6" name="Rectangle 5"/>
            <p:cNvSpPr/>
            <p:nvPr/>
          </p:nvSpPr>
          <p:spPr bwMode="auto">
            <a:xfrm>
              <a:off x="2163651" y="2511380"/>
              <a:ext cx="1223493" cy="450761"/>
            </a:xfrm>
            <a:prstGeom prst="rect">
              <a:avLst/>
            </a:prstGeom>
            <a:gradFill flip="none" rotWithShape="1">
              <a:gsLst>
                <a:gs pos="5000">
                  <a:srgbClr val="003296"/>
                </a:gs>
                <a:gs pos="25000">
                  <a:schemeClr val="bg1"/>
                </a:gs>
                <a:gs pos="50000">
                  <a:srgbClr val="003296"/>
                </a:gs>
                <a:gs pos="75000">
                  <a:schemeClr val="bg1"/>
                </a:gs>
                <a:gs pos="95000">
                  <a:srgbClr val="003296"/>
                </a:gs>
              </a:gsLst>
              <a:lin ang="0" scaled="1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-25000">
                <a:ln>
                  <a:noFill/>
                </a:ln>
                <a:solidFill>
                  <a:schemeClr val="tx1"/>
                </a:solidFill>
                <a:effectLst/>
                <a:latin typeface="Times" pitchFamily="-60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994083" y="2711002"/>
              <a:ext cx="44114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aseline="0" dirty="0" smtClean="0">
                  <a:latin typeface="Arial" pitchFamily="34" charset="0"/>
                  <a:cs typeface="Arial" pitchFamily="34" charset="0"/>
                </a:rPr>
                <a:t>x</a:t>
              </a:r>
              <a:endParaRPr lang="en-US" sz="40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487922" y="4207124"/>
            <a:ext cx="2157766" cy="707886"/>
            <a:chOff x="2163651" y="2711002"/>
            <a:chExt cx="2157766" cy="707886"/>
          </a:xfrm>
        </p:grpSpPr>
        <p:cxnSp>
          <p:nvCxnSpPr>
            <p:cNvPr id="23" name="Straight Arrow Connector 22"/>
            <p:cNvCxnSpPr/>
            <p:nvPr/>
          </p:nvCxnSpPr>
          <p:spPr bwMode="auto">
            <a:xfrm>
              <a:off x="2163651" y="3116683"/>
              <a:ext cx="1635617" cy="0"/>
            </a:xfrm>
            <a:prstGeom prst="straightConnector1">
              <a:avLst/>
            </a:prstGeom>
            <a:solidFill>
              <a:schemeClr val="accent1"/>
            </a:solidFill>
            <a:ln w="508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25" name="TextBox 24"/>
            <p:cNvSpPr txBox="1"/>
            <p:nvPr/>
          </p:nvSpPr>
          <p:spPr>
            <a:xfrm>
              <a:off x="3994083" y="2711002"/>
              <a:ext cx="32733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aseline="0" dirty="0" smtClean="0">
                  <a:latin typeface="Arial" pitchFamily="34" charset="0"/>
                  <a:cs typeface="Arial" pitchFamily="34" charset="0"/>
                </a:rPr>
                <a:t>t</a:t>
              </a:r>
              <a:endParaRPr lang="en-US" sz="40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6487922" y="5461942"/>
            <a:ext cx="2656078" cy="907508"/>
            <a:chOff x="2163651" y="2511380"/>
            <a:chExt cx="2656078" cy="907508"/>
          </a:xfrm>
        </p:grpSpPr>
        <p:cxnSp>
          <p:nvCxnSpPr>
            <p:cNvPr id="30" name="Straight Arrow Connector 29"/>
            <p:cNvCxnSpPr/>
            <p:nvPr/>
          </p:nvCxnSpPr>
          <p:spPr bwMode="auto">
            <a:xfrm>
              <a:off x="2163651" y="3116683"/>
              <a:ext cx="1635617" cy="0"/>
            </a:xfrm>
            <a:prstGeom prst="straightConnector1">
              <a:avLst/>
            </a:prstGeom>
            <a:solidFill>
              <a:schemeClr val="accent1"/>
            </a:solidFill>
            <a:ln w="508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31" name="Rectangle 30"/>
            <p:cNvSpPr/>
            <p:nvPr/>
          </p:nvSpPr>
          <p:spPr bwMode="auto">
            <a:xfrm>
              <a:off x="2163651" y="2511380"/>
              <a:ext cx="1223493" cy="450761"/>
            </a:xfrm>
            <a:prstGeom prst="rect">
              <a:avLst/>
            </a:prstGeom>
            <a:gradFill flip="none" rotWithShape="1">
              <a:gsLst>
                <a:gs pos="5000">
                  <a:srgbClr val="003296"/>
                </a:gs>
                <a:gs pos="25000">
                  <a:schemeClr val="bg1"/>
                </a:gs>
                <a:gs pos="50000">
                  <a:srgbClr val="003296"/>
                </a:gs>
                <a:gs pos="75000">
                  <a:schemeClr val="bg1"/>
                </a:gs>
                <a:gs pos="95000">
                  <a:srgbClr val="003296"/>
                </a:gs>
              </a:gsLst>
              <a:lin ang="0" scaled="1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-25000">
                <a:ln>
                  <a:noFill/>
                </a:ln>
                <a:solidFill>
                  <a:schemeClr val="tx1"/>
                </a:solidFill>
                <a:effectLst/>
                <a:latin typeface="Times" pitchFamily="-60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799268" y="2711002"/>
              <a:ext cx="102046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aseline="0" dirty="0" smtClean="0">
                  <a:latin typeface="Arial" pitchFamily="34" charset="0"/>
                  <a:cs typeface="Arial" pitchFamily="34" charset="0"/>
                </a:rPr>
                <a:t>x-</a:t>
              </a:r>
              <a:r>
                <a:rPr lang="en-US" sz="4000" baseline="0" dirty="0" err="1" smtClean="0">
                  <a:latin typeface="Arial" pitchFamily="34" charset="0"/>
                  <a:cs typeface="Arial" pitchFamily="34" charset="0"/>
                </a:rPr>
                <a:t>vt</a:t>
              </a:r>
              <a:endParaRPr lang="en-US" sz="40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3373309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2"/>
          <p:cNvSpPr txBox="1">
            <a:spLocks noChangeArrowheads="1"/>
          </p:cNvSpPr>
          <p:nvPr/>
        </p:nvSpPr>
        <p:spPr bwMode="auto">
          <a:xfrm>
            <a:off x="925513" y="969963"/>
            <a:ext cx="90487" cy="320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93744" y="1859309"/>
            <a:ext cx="8458199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u="sng" cap="small" dirty="0" smtClean="0">
                <a:latin typeface="Arial" pitchFamily="34" charset="0"/>
                <a:cs typeface="Arial" pitchFamily="34" charset="0"/>
              </a:rPr>
              <a:t>Aims</a:t>
            </a:r>
          </a:p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pPr marL="342900" lvl="0" indent="-342900">
              <a:buFont typeface="Arial" pitchFamily="34" charset="0"/>
              <a:buChar char="•"/>
            </a:pPr>
            <a:r>
              <a:rPr lang="de-DE" dirty="0">
                <a:latin typeface="Arial" pitchFamily="34" charset="0"/>
                <a:cs typeface="Arial" pitchFamily="34" charset="0"/>
              </a:rPr>
              <a:t>Translation of the sketch of a mechanism into a mathematical model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de-DE" dirty="0">
                <a:latin typeface="Arial" pitchFamily="34" charset="0"/>
                <a:cs typeface="Arial" pitchFamily="34" charset="0"/>
              </a:rPr>
              <a:t>Characterisation of pattern forming </a:t>
            </a:r>
            <a:r>
              <a:rPr lang="de-DE" dirty="0" smtClean="0">
                <a:latin typeface="Arial" pitchFamily="34" charset="0"/>
                <a:cs typeface="Arial" pitchFamily="34" charset="0"/>
              </a:rPr>
              <a:t>processes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de-DE" dirty="0" smtClean="0">
                <a:latin typeface="Arial" pitchFamily="34" charset="0"/>
                <a:cs typeface="Arial" pitchFamily="34" charset="0"/>
              </a:rPr>
              <a:t>Understand theory papers</a:t>
            </a:r>
            <a:endParaRPr lang="de-DE" dirty="0">
              <a:latin typeface="Arial" pitchFamily="34" charset="0"/>
              <a:cs typeface="Arial" pitchFamily="34" charset="0"/>
            </a:endParaRPr>
          </a:p>
          <a:p>
            <a:pPr marL="342900" lvl="0" indent="-342900">
              <a:buFont typeface="Arial" pitchFamily="34" charset="0"/>
              <a:buChar char="•"/>
            </a:pPr>
            <a:r>
              <a:rPr lang="de-DE" dirty="0" smtClean="0">
                <a:latin typeface="Arial" pitchFamily="34" charset="0"/>
                <a:cs typeface="Arial" pitchFamily="34" charset="0"/>
              </a:rPr>
              <a:t>Own models in Morpheus simulation framework</a:t>
            </a:r>
          </a:p>
          <a:p>
            <a:pPr lvl="0"/>
            <a:r>
              <a:rPr lang="de-DE" dirty="0" smtClean="0">
                <a:latin typeface="Arial" pitchFamily="34" charset="0"/>
                <a:cs typeface="Arial" pitchFamily="34" charset="0"/>
              </a:rPr>
              <a:t> </a:t>
            </a:r>
            <a:endParaRPr lang="de-DE" dirty="0">
              <a:latin typeface="Arial" pitchFamily="34" charset="0"/>
              <a:cs typeface="Arial" pitchFamily="34" charset="0"/>
            </a:endParaRPr>
          </a:p>
          <a:p>
            <a:r>
              <a:rPr lang="de-DE" b="1" u="sng" cap="small" dirty="0">
                <a:latin typeface="Arial" pitchFamily="34" charset="0"/>
                <a:cs typeface="Arial" pitchFamily="34" charset="0"/>
              </a:rPr>
              <a:t>Methods encountered during the week</a:t>
            </a:r>
            <a:r>
              <a:rPr lang="de-DE" b="1" u="sng" cap="small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pPr marL="342900" lvl="0" indent="-342900">
              <a:buFont typeface="Arial" pitchFamily="34" charset="0"/>
              <a:buChar char="•"/>
            </a:pPr>
            <a:r>
              <a:rPr lang="de-DE" dirty="0">
                <a:latin typeface="Arial" pitchFamily="34" charset="0"/>
                <a:cs typeface="Arial" pitchFamily="34" charset="0"/>
              </a:rPr>
              <a:t>Reaction-diffusion models, Cellular Potts models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de-DE" dirty="0">
                <a:latin typeface="Arial" pitchFamily="34" charset="0"/>
                <a:cs typeface="Arial" pitchFamily="34" charset="0"/>
              </a:rPr>
              <a:t>Role of initial state and of parameter settings for pattern formation 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de-DE" dirty="0">
                <a:latin typeface="Arial" pitchFamily="34" charset="0"/>
                <a:cs typeface="Arial" pitchFamily="34" charset="0"/>
              </a:rPr>
              <a:t>Planning, performing and analysing model </a:t>
            </a:r>
            <a:r>
              <a:rPr lang="de-DE" dirty="0" smtClean="0">
                <a:latin typeface="Arial" pitchFamily="34" charset="0"/>
                <a:cs typeface="Arial" pitchFamily="34" charset="0"/>
              </a:rPr>
              <a:t>simulations</a:t>
            </a:r>
          </a:p>
          <a:p>
            <a:pPr marL="342900" lvl="0" indent="-342900">
              <a:buFont typeface="Arial" pitchFamily="34" charset="0"/>
              <a:buChar char="•"/>
            </a:pPr>
            <a:endParaRPr lang="de-DE" dirty="0">
              <a:latin typeface="Arial" pitchFamily="34" charset="0"/>
              <a:cs typeface="Arial" pitchFamily="34" charset="0"/>
            </a:endParaRPr>
          </a:p>
          <a:p>
            <a:pPr marL="342900" lvl="0" indent="-342900">
              <a:buFont typeface="Arial" pitchFamily="34" charset="0"/>
              <a:buChar char="•"/>
            </a:pPr>
            <a:r>
              <a:rPr lang="en-US" dirty="0">
                <a:latin typeface="Arial" pitchFamily="34" charset="0"/>
                <a:cs typeface="Arial" pitchFamily="34" charset="0"/>
              </a:rPr>
              <a:t>Hands-on Linux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en-US" dirty="0">
                <a:latin typeface="Arial" pitchFamily="34" charset="0"/>
                <a:cs typeface="Arial" pitchFamily="34" charset="0"/>
              </a:rPr>
              <a:t>Keep electronic protocol, notes, figures</a:t>
            </a:r>
          </a:p>
          <a:p>
            <a:pPr marL="342900" lvl="0" indent="-342900">
              <a:buFont typeface="Arial" pitchFamily="34" charset="0"/>
              <a:buChar char="•"/>
            </a:pPr>
            <a:endParaRPr lang="de-D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feld 3"/>
          <p:cNvSpPr txBox="1">
            <a:spLocks noChangeArrowheads="1"/>
          </p:cNvSpPr>
          <p:nvPr/>
        </p:nvSpPr>
        <p:spPr bwMode="auto">
          <a:xfrm>
            <a:off x="393744" y="740772"/>
            <a:ext cx="8454980" cy="543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de-DE" sz="4400" b="1" dirty="0" smtClean="0">
                <a:solidFill>
                  <a:srgbClr val="003296"/>
                </a:solidFill>
                <a:latin typeface="Arial" pitchFamily="34" charset="0"/>
                <a:cs typeface="Arial" pitchFamily="34" charset="0"/>
              </a:rPr>
              <a:t>Agenda</a:t>
            </a:r>
            <a:endParaRPr lang="de-DE" sz="4400" b="1" dirty="0">
              <a:solidFill>
                <a:srgbClr val="003296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609151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/>
          </p:cNvSpPr>
          <p:nvPr>
            <p:ph type="title"/>
          </p:nvPr>
        </p:nvSpPr>
        <p:spPr>
          <a:xfrm>
            <a:off x="367048" y="2092300"/>
            <a:ext cx="6201179" cy="1143000"/>
          </a:xfrm>
        </p:spPr>
        <p:txBody>
          <a:bodyPr/>
          <a:lstStyle/>
          <a:p>
            <a:pPr eaLnBrk="1" hangingPunct="1"/>
            <a:r>
              <a:rPr lang="de-DE" dirty="0" smtClean="0"/>
              <a:t>Alan Turing</a:t>
            </a:r>
            <a:r>
              <a:rPr lang="de-DE" dirty="0"/>
              <a:t/>
            </a:r>
            <a:br>
              <a:rPr lang="de-DE" dirty="0"/>
            </a:br>
            <a:r>
              <a:rPr lang="de-DE" sz="2400" dirty="0" smtClean="0"/>
              <a:t>60th anniversary</a:t>
            </a:r>
            <a:br>
              <a:rPr lang="de-DE" sz="2400" dirty="0" smtClean="0"/>
            </a:br>
            <a:endParaRPr lang="en-US" dirty="0" smtClean="0"/>
          </a:p>
        </p:txBody>
      </p:sp>
      <p:pic>
        <p:nvPicPr>
          <p:cNvPr id="1024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/>
          <a:srcRect b="59970"/>
          <a:stretch/>
        </p:blipFill>
        <p:spPr>
          <a:xfrm>
            <a:off x="98425" y="3457446"/>
            <a:ext cx="9045575" cy="2531772"/>
          </a:xfrm>
          <a:noFill/>
        </p:spPr>
      </p:pic>
      <p:pic>
        <p:nvPicPr>
          <p:cNvPr id="10246" name="Picture 6" descr="http://blog.zeit.de/netzfilmblog/files/2012/06/Alan_Turing_phot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68227" y="640724"/>
            <a:ext cx="2321214" cy="2903152"/>
          </a:xfrm>
          <a:prstGeom prst="rect">
            <a:avLst/>
          </a:prstGeom>
          <a:noFill/>
        </p:spPr>
      </p:pic>
      <p:sp>
        <p:nvSpPr>
          <p:cNvPr id="7" name="Textfeld 3"/>
          <p:cNvSpPr txBox="1">
            <a:spLocks noChangeArrowheads="1"/>
          </p:cNvSpPr>
          <p:nvPr/>
        </p:nvSpPr>
        <p:spPr bwMode="auto">
          <a:xfrm>
            <a:off x="367048" y="912807"/>
            <a:ext cx="6201179" cy="543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de-DE" sz="4400" b="1" dirty="0" smtClean="0">
                <a:solidFill>
                  <a:srgbClr val="1B2E68"/>
                </a:solidFill>
                <a:latin typeface="Arial" pitchFamily="34" charset="0"/>
                <a:cs typeface="Arial" pitchFamily="34" charset="0"/>
              </a:rPr>
              <a:t>Roots in mathematics</a:t>
            </a:r>
            <a:endParaRPr lang="de-DE" sz="4400" b="1" dirty="0">
              <a:solidFill>
                <a:srgbClr val="1B2E68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542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2"/>
          <p:cNvSpPr txBox="1">
            <a:spLocks noChangeArrowheads="1"/>
          </p:cNvSpPr>
          <p:nvPr/>
        </p:nvSpPr>
        <p:spPr bwMode="auto">
          <a:xfrm>
            <a:off x="925513" y="969963"/>
            <a:ext cx="90487" cy="320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102" y="1130300"/>
            <a:ext cx="6293344" cy="5037037"/>
          </a:xfrm>
          <a:prstGeom prst="rect">
            <a:avLst/>
          </a:prstGeom>
        </p:spPr>
      </p:pic>
      <p:sp>
        <p:nvSpPr>
          <p:cNvPr id="6" name="Textfeld 3"/>
          <p:cNvSpPr txBox="1">
            <a:spLocks noChangeArrowheads="1"/>
          </p:cNvSpPr>
          <p:nvPr/>
        </p:nvSpPr>
        <p:spPr bwMode="auto">
          <a:xfrm>
            <a:off x="367048" y="552195"/>
            <a:ext cx="8454980" cy="543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de-DE" sz="4400" b="1" dirty="0" smtClean="0">
                <a:solidFill>
                  <a:srgbClr val="003296"/>
                </a:solidFill>
                <a:latin typeface="Arial" pitchFamily="34" charset="0"/>
                <a:cs typeface="Arial" pitchFamily="34" charset="0"/>
              </a:rPr>
              <a:t>Diffusion alone smoothens</a:t>
            </a:r>
            <a:endParaRPr lang="de-DE" sz="4400" b="1" dirty="0">
              <a:solidFill>
                <a:srgbClr val="003296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52210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 smtClean="0"/>
              <a:t>Alan Turing (1952)</a:t>
            </a:r>
            <a:endParaRPr lang="en-US" dirty="0" smtClean="0"/>
          </a:p>
        </p:txBody>
      </p:sp>
      <p:pic>
        <p:nvPicPr>
          <p:cNvPr id="1024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/>
          <a:srcRect t="39216"/>
          <a:stretch/>
        </p:blipFill>
        <p:spPr>
          <a:xfrm>
            <a:off x="76200" y="1957578"/>
            <a:ext cx="9045575" cy="3844344"/>
          </a:xfrm>
          <a:noFill/>
        </p:spPr>
      </p:pic>
      <p:sp>
        <p:nvSpPr>
          <p:cNvPr id="5" name="Rechteck 4"/>
          <p:cNvSpPr/>
          <p:nvPr/>
        </p:nvSpPr>
        <p:spPr bwMode="auto">
          <a:xfrm>
            <a:off x="76200" y="2601522"/>
            <a:ext cx="8991600" cy="4572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6" charset="0"/>
              <a:cs typeface="Arial Unicode MS" charset="0"/>
            </a:endParaRPr>
          </a:p>
        </p:txBody>
      </p:sp>
      <p:pic>
        <p:nvPicPr>
          <p:cNvPr id="10246" name="Picture 6" descr="http://blog.zeit.de/netzfilmblog/files/2012/06/Alan_Turing_phot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198" y="745901"/>
            <a:ext cx="1628775" cy="20371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62804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220819" y="976134"/>
            <a:ext cx="6579226" cy="749635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dirty="0" err="1" smtClean="0"/>
              <a:t>Gierer-Meinhardt</a:t>
            </a:r>
            <a:r>
              <a:rPr lang="en-GB" sz="2800" dirty="0" smtClean="0"/>
              <a:t> principle: </a:t>
            </a:r>
            <a:br>
              <a:rPr lang="en-GB" sz="2800" dirty="0" smtClean="0"/>
            </a:br>
            <a:r>
              <a:rPr lang="en-GB" sz="2800" dirty="0" smtClean="0"/>
              <a:t>local activation, lateral inhibition</a:t>
            </a: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23850" y="2189408"/>
            <a:ext cx="8351838" cy="3831980"/>
          </a:xfrm>
        </p:spPr>
        <p:txBody>
          <a:bodyPr/>
          <a:lstStyle/>
          <a:p>
            <a:pPr marL="0" indent="0" eaLnBrk="1" hangingPunct="1">
              <a:buNone/>
              <a:tabLst>
                <a:tab pos="0" algn="l"/>
                <a:tab pos="360363" algn="l"/>
                <a:tab pos="722313" algn="l"/>
                <a:tab pos="1084263" algn="l"/>
                <a:tab pos="1446213" algn="l"/>
                <a:tab pos="1808163" algn="l"/>
                <a:tab pos="2170113" algn="l"/>
                <a:tab pos="2532063" algn="l"/>
                <a:tab pos="2894013" algn="l"/>
                <a:tab pos="3255963" algn="l"/>
                <a:tab pos="3617913" algn="l"/>
                <a:tab pos="3979863" algn="l"/>
                <a:tab pos="4343400" algn="l"/>
                <a:tab pos="4703763" algn="l"/>
                <a:tab pos="5065713" algn="l"/>
                <a:tab pos="5427663" algn="l"/>
                <a:tab pos="5789613" algn="l"/>
                <a:tab pos="6151563" algn="l"/>
                <a:tab pos="6513513" algn="l"/>
                <a:tab pos="6875463" algn="l"/>
                <a:tab pos="7237413" algn="l"/>
                <a:tab pos="7239000" algn="l"/>
                <a:tab pos="7962900" algn="l"/>
              </a:tabLst>
            </a:pPr>
            <a:r>
              <a:rPr lang="en-US" sz="1800" dirty="0" err="1" smtClean="0"/>
              <a:t>Gierer</a:t>
            </a:r>
            <a:r>
              <a:rPr lang="en-US" sz="1800" dirty="0" smtClean="0"/>
              <a:t>, A. and </a:t>
            </a:r>
            <a:r>
              <a:rPr lang="en-US" sz="1800" dirty="0" err="1" smtClean="0"/>
              <a:t>Meinhardt</a:t>
            </a:r>
            <a:r>
              <a:rPr lang="en-US" sz="1800" dirty="0" smtClean="0"/>
              <a:t>, H. (1972). </a:t>
            </a:r>
          </a:p>
          <a:p>
            <a:pPr marL="0" indent="0" eaLnBrk="1" hangingPunct="1">
              <a:buNone/>
              <a:tabLst>
                <a:tab pos="0" algn="l"/>
                <a:tab pos="360363" algn="l"/>
                <a:tab pos="722313" algn="l"/>
                <a:tab pos="1084263" algn="l"/>
                <a:tab pos="1446213" algn="l"/>
                <a:tab pos="1808163" algn="l"/>
                <a:tab pos="2170113" algn="l"/>
                <a:tab pos="2532063" algn="l"/>
                <a:tab pos="2894013" algn="l"/>
                <a:tab pos="3255963" algn="l"/>
                <a:tab pos="3617913" algn="l"/>
                <a:tab pos="3979863" algn="l"/>
                <a:tab pos="4343400" algn="l"/>
                <a:tab pos="4703763" algn="l"/>
                <a:tab pos="5065713" algn="l"/>
                <a:tab pos="5427663" algn="l"/>
                <a:tab pos="5789613" algn="l"/>
                <a:tab pos="6151563" algn="l"/>
                <a:tab pos="6513513" algn="l"/>
                <a:tab pos="6875463" algn="l"/>
                <a:tab pos="7237413" algn="l"/>
                <a:tab pos="7239000" algn="l"/>
                <a:tab pos="7962900" algn="l"/>
              </a:tabLst>
            </a:pPr>
            <a:r>
              <a:rPr lang="en-US" sz="1800" dirty="0" smtClean="0"/>
              <a:t>A theory of biological pattern formation. </a:t>
            </a:r>
            <a:r>
              <a:rPr lang="en-US" sz="1800" dirty="0" err="1" smtClean="0"/>
              <a:t>Kybernetik</a:t>
            </a:r>
            <a:r>
              <a:rPr lang="en-US" sz="1800" dirty="0" smtClean="0"/>
              <a:t> </a:t>
            </a:r>
            <a:r>
              <a:rPr lang="en-US" sz="1800" b="1" dirty="0" smtClean="0"/>
              <a:t>12</a:t>
            </a:r>
            <a:r>
              <a:rPr lang="en-US" sz="1800" dirty="0" smtClean="0"/>
              <a:t>, 30-39.</a:t>
            </a:r>
            <a:endParaRPr lang="en-GB" sz="1800" dirty="0" smtClean="0"/>
          </a:p>
        </p:txBody>
      </p:sp>
      <p:pic>
        <p:nvPicPr>
          <p:cNvPr id="614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67200" y="3351707"/>
            <a:ext cx="3215425" cy="264011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6149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3415" y="3429154"/>
            <a:ext cx="3161763" cy="2485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40958" y="763055"/>
            <a:ext cx="1650642" cy="2270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0778119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209800" y="76200"/>
            <a:ext cx="4746625" cy="6692900"/>
          </a:xfrm>
          <a:noFill/>
        </p:spPr>
      </p:pic>
      <p:sp>
        <p:nvSpPr>
          <p:cNvPr id="5" name="Textfeld 4"/>
          <p:cNvSpPr txBox="1">
            <a:spLocks noChangeArrowheads="1"/>
          </p:cNvSpPr>
          <p:nvPr/>
        </p:nvSpPr>
        <p:spPr bwMode="auto">
          <a:xfrm>
            <a:off x="7010400" y="3505200"/>
            <a:ext cx="19812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de-DE" sz="1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Hobmayer</a:t>
            </a:r>
            <a:r>
              <a:rPr lang="de-DE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et al. 2000</a:t>
            </a: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de-DE" sz="1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de-DE" sz="1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de-DE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Meinhardt 1982</a:t>
            </a:r>
            <a:endParaRPr lang="en-US" sz="1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13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2"/>
          <p:cNvSpPr txBox="1">
            <a:spLocks noChangeArrowheads="1"/>
          </p:cNvSpPr>
          <p:nvPr/>
        </p:nvSpPr>
        <p:spPr bwMode="auto">
          <a:xfrm>
            <a:off x="925513" y="969963"/>
            <a:ext cx="90487" cy="320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3076" name="Textfeld 3"/>
          <p:cNvSpPr txBox="1">
            <a:spLocks noChangeArrowheads="1"/>
          </p:cNvSpPr>
          <p:nvPr/>
        </p:nvSpPr>
        <p:spPr bwMode="auto">
          <a:xfrm>
            <a:off x="367048" y="640938"/>
            <a:ext cx="8454980" cy="543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de-DE" sz="4400" b="1" dirty="0" smtClean="0">
                <a:solidFill>
                  <a:srgbClr val="003296"/>
                </a:solidFill>
                <a:latin typeface="Arial" pitchFamily="34" charset="0"/>
                <a:cs typeface="Arial" pitchFamily="34" charset="0"/>
              </a:rPr>
              <a:t>Patterns in other areas, same principle</a:t>
            </a:r>
            <a:endParaRPr lang="de-DE" sz="4400" b="1" dirty="0">
              <a:solidFill>
                <a:srgbClr val="00329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67048" y="1506828"/>
            <a:ext cx="8500057" cy="4546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000">
                <a:solidFill>
                  <a:srgbClr val="1B2E68"/>
                </a:solidFill>
                <a:latin typeface="Arial"/>
                <a:ea typeface="MS PGothic" pitchFamily="34" charset="-128"/>
                <a:cs typeface="MS PGothic" pitchFamily="34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1B2E68"/>
                </a:solidFill>
                <a:latin typeface="Arial"/>
                <a:ea typeface="MS PGothic" pitchFamily="34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2E68"/>
                </a:solidFill>
                <a:latin typeface="Arial"/>
                <a:ea typeface="MS PGothic" pitchFamily="34" charset="-128"/>
                <a:cs typeface="ヒラギノ角ゴ Pro W3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2E68"/>
                </a:solidFill>
                <a:latin typeface="Arial"/>
                <a:ea typeface="MS PGothic" pitchFamily="34" charset="-128"/>
                <a:cs typeface="ヒラギノ角ゴ Pro W3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2E68"/>
                </a:solidFill>
                <a:latin typeface="Arial"/>
                <a:ea typeface="MS PGothic" pitchFamily="34" charset="-128"/>
                <a:cs typeface="ヒラギノ角ゴ Pro W3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75FAF"/>
                </a:solidFill>
                <a:latin typeface="+mn-lt"/>
                <a:ea typeface="ＭＳ Ｐゴシック" pitchFamily="-60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75FAF"/>
                </a:solidFill>
                <a:latin typeface="+mn-lt"/>
                <a:ea typeface="ＭＳ Ｐゴシック" pitchFamily="-60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75FAF"/>
                </a:solidFill>
                <a:latin typeface="+mn-lt"/>
                <a:ea typeface="ＭＳ Ｐゴシック" pitchFamily="-60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75FAF"/>
                </a:solidFill>
                <a:latin typeface="+mn-lt"/>
                <a:ea typeface="ＭＳ Ｐゴシック" pitchFamily="-60" charset="-128"/>
              </a:defRPr>
            </a:lvl9pPr>
          </a:lstStyle>
          <a:p>
            <a:pPr eaLnBrk="1" hangingPunct="1">
              <a:tabLst>
                <a:tab pos="0" algn="l"/>
                <a:tab pos="360363" algn="l"/>
                <a:tab pos="722313" algn="l"/>
                <a:tab pos="1084263" algn="l"/>
                <a:tab pos="1446213" algn="l"/>
                <a:tab pos="1808163" algn="l"/>
                <a:tab pos="2170113" algn="l"/>
                <a:tab pos="2532063" algn="l"/>
                <a:tab pos="2894013" algn="l"/>
                <a:tab pos="3255963" algn="l"/>
                <a:tab pos="3617913" algn="l"/>
                <a:tab pos="3979863" algn="l"/>
                <a:tab pos="4343400" algn="l"/>
                <a:tab pos="4703763" algn="l"/>
                <a:tab pos="5065713" algn="l"/>
                <a:tab pos="5427663" algn="l"/>
                <a:tab pos="5789613" algn="l"/>
                <a:tab pos="6151563" algn="l"/>
                <a:tab pos="6513513" algn="l"/>
                <a:tab pos="6875463" algn="l"/>
                <a:tab pos="7237413" algn="l"/>
                <a:tab pos="7239000" algn="l"/>
                <a:tab pos="7962900" algn="l"/>
              </a:tabLst>
            </a:pPr>
            <a:r>
              <a:rPr lang="en-GB" sz="2400" baseline="0" dirty="0" smtClean="0">
                <a:latin typeface="Arial" pitchFamily="34" charset="0"/>
                <a:cs typeface="Arial" pitchFamily="34" charset="0"/>
              </a:rPr>
              <a:t>Sand dunes</a:t>
            </a:r>
          </a:p>
          <a:p>
            <a:pPr eaLnBrk="1" hangingPunct="1">
              <a:tabLst>
                <a:tab pos="0" algn="l"/>
                <a:tab pos="360363" algn="l"/>
                <a:tab pos="722313" algn="l"/>
                <a:tab pos="1084263" algn="l"/>
                <a:tab pos="1446213" algn="l"/>
                <a:tab pos="1808163" algn="l"/>
                <a:tab pos="2170113" algn="l"/>
                <a:tab pos="2532063" algn="l"/>
                <a:tab pos="2894013" algn="l"/>
                <a:tab pos="3255963" algn="l"/>
                <a:tab pos="3617913" algn="l"/>
                <a:tab pos="3979863" algn="l"/>
                <a:tab pos="4343400" algn="l"/>
                <a:tab pos="4703763" algn="l"/>
                <a:tab pos="5065713" algn="l"/>
                <a:tab pos="5427663" algn="l"/>
                <a:tab pos="5789613" algn="l"/>
                <a:tab pos="6151563" algn="l"/>
                <a:tab pos="6513513" algn="l"/>
                <a:tab pos="6875463" algn="l"/>
                <a:tab pos="7237413" algn="l"/>
                <a:tab pos="7239000" algn="l"/>
                <a:tab pos="7962900" algn="l"/>
              </a:tabLst>
            </a:pPr>
            <a:endParaRPr lang="en-GB" sz="2400" baseline="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tabLst>
                <a:tab pos="0" algn="l"/>
                <a:tab pos="360363" algn="l"/>
                <a:tab pos="722313" algn="l"/>
                <a:tab pos="1084263" algn="l"/>
                <a:tab pos="1446213" algn="l"/>
                <a:tab pos="1808163" algn="l"/>
                <a:tab pos="2170113" algn="l"/>
                <a:tab pos="2532063" algn="l"/>
                <a:tab pos="2894013" algn="l"/>
                <a:tab pos="3255963" algn="l"/>
                <a:tab pos="3617913" algn="l"/>
                <a:tab pos="3979863" algn="l"/>
                <a:tab pos="4343400" algn="l"/>
                <a:tab pos="4703763" algn="l"/>
                <a:tab pos="5065713" algn="l"/>
                <a:tab pos="5427663" algn="l"/>
                <a:tab pos="5789613" algn="l"/>
                <a:tab pos="6151563" algn="l"/>
                <a:tab pos="6513513" algn="l"/>
                <a:tab pos="6875463" algn="l"/>
                <a:tab pos="7237413" algn="l"/>
                <a:tab pos="7239000" algn="l"/>
                <a:tab pos="7962900" algn="l"/>
              </a:tabLst>
            </a:pPr>
            <a:r>
              <a:rPr lang="en-GB" sz="2400" baseline="0" dirty="0" smtClean="0">
                <a:latin typeface="Arial" pitchFamily="34" charset="0"/>
                <a:cs typeface="Arial" pitchFamily="34" charset="0"/>
              </a:rPr>
              <a:t>Erosion</a:t>
            </a:r>
          </a:p>
          <a:p>
            <a:pPr eaLnBrk="1" hangingPunct="1">
              <a:tabLst>
                <a:tab pos="0" algn="l"/>
                <a:tab pos="360363" algn="l"/>
                <a:tab pos="722313" algn="l"/>
                <a:tab pos="1084263" algn="l"/>
                <a:tab pos="1446213" algn="l"/>
                <a:tab pos="1808163" algn="l"/>
                <a:tab pos="2170113" algn="l"/>
                <a:tab pos="2532063" algn="l"/>
                <a:tab pos="2894013" algn="l"/>
                <a:tab pos="3255963" algn="l"/>
                <a:tab pos="3617913" algn="l"/>
                <a:tab pos="3979863" algn="l"/>
                <a:tab pos="4343400" algn="l"/>
                <a:tab pos="4703763" algn="l"/>
                <a:tab pos="5065713" algn="l"/>
                <a:tab pos="5427663" algn="l"/>
                <a:tab pos="5789613" algn="l"/>
                <a:tab pos="6151563" algn="l"/>
                <a:tab pos="6513513" algn="l"/>
                <a:tab pos="6875463" algn="l"/>
                <a:tab pos="7237413" algn="l"/>
                <a:tab pos="7239000" algn="l"/>
                <a:tab pos="7962900" algn="l"/>
              </a:tabLst>
            </a:pPr>
            <a:endParaRPr lang="en-GB" sz="2400" baseline="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tabLst>
                <a:tab pos="0" algn="l"/>
                <a:tab pos="360363" algn="l"/>
                <a:tab pos="722313" algn="l"/>
                <a:tab pos="1084263" algn="l"/>
                <a:tab pos="1446213" algn="l"/>
                <a:tab pos="1808163" algn="l"/>
                <a:tab pos="2170113" algn="l"/>
                <a:tab pos="2532063" algn="l"/>
                <a:tab pos="2894013" algn="l"/>
                <a:tab pos="3255963" algn="l"/>
                <a:tab pos="3617913" algn="l"/>
                <a:tab pos="3979863" algn="l"/>
                <a:tab pos="4343400" algn="l"/>
                <a:tab pos="4703763" algn="l"/>
                <a:tab pos="5065713" algn="l"/>
                <a:tab pos="5427663" algn="l"/>
                <a:tab pos="5789613" algn="l"/>
                <a:tab pos="6151563" algn="l"/>
                <a:tab pos="6513513" algn="l"/>
                <a:tab pos="6875463" algn="l"/>
                <a:tab pos="7237413" algn="l"/>
                <a:tab pos="7239000" algn="l"/>
                <a:tab pos="7962900" algn="l"/>
              </a:tabLst>
            </a:pPr>
            <a:endParaRPr lang="en-GB" sz="2400" baseline="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tabLst>
                <a:tab pos="0" algn="l"/>
                <a:tab pos="360363" algn="l"/>
                <a:tab pos="722313" algn="l"/>
                <a:tab pos="1084263" algn="l"/>
                <a:tab pos="1446213" algn="l"/>
                <a:tab pos="1808163" algn="l"/>
                <a:tab pos="2170113" algn="l"/>
                <a:tab pos="2532063" algn="l"/>
                <a:tab pos="2894013" algn="l"/>
                <a:tab pos="3255963" algn="l"/>
                <a:tab pos="3617913" algn="l"/>
                <a:tab pos="3979863" algn="l"/>
                <a:tab pos="4343400" algn="l"/>
                <a:tab pos="4703763" algn="l"/>
                <a:tab pos="5065713" algn="l"/>
                <a:tab pos="5427663" algn="l"/>
                <a:tab pos="5789613" algn="l"/>
                <a:tab pos="6151563" algn="l"/>
                <a:tab pos="6513513" algn="l"/>
                <a:tab pos="6875463" algn="l"/>
                <a:tab pos="7237413" algn="l"/>
                <a:tab pos="7239000" algn="l"/>
                <a:tab pos="7962900" algn="l"/>
              </a:tabLst>
            </a:pPr>
            <a:endParaRPr lang="en-GB" sz="2400" baseline="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tabLst>
                <a:tab pos="0" algn="l"/>
                <a:tab pos="360363" algn="l"/>
                <a:tab pos="722313" algn="l"/>
                <a:tab pos="1084263" algn="l"/>
                <a:tab pos="1446213" algn="l"/>
                <a:tab pos="1808163" algn="l"/>
                <a:tab pos="2170113" algn="l"/>
                <a:tab pos="2532063" algn="l"/>
                <a:tab pos="2894013" algn="l"/>
                <a:tab pos="3255963" algn="l"/>
                <a:tab pos="3617913" algn="l"/>
                <a:tab pos="3979863" algn="l"/>
                <a:tab pos="4343400" algn="l"/>
                <a:tab pos="4703763" algn="l"/>
                <a:tab pos="5065713" algn="l"/>
                <a:tab pos="5427663" algn="l"/>
                <a:tab pos="5789613" algn="l"/>
                <a:tab pos="6151563" algn="l"/>
                <a:tab pos="6513513" algn="l"/>
                <a:tab pos="6875463" algn="l"/>
                <a:tab pos="7237413" algn="l"/>
                <a:tab pos="7239000" algn="l"/>
                <a:tab pos="7962900" algn="l"/>
              </a:tabLst>
            </a:pPr>
            <a:endParaRPr lang="en-GB" sz="2400" baseline="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tabLst>
                <a:tab pos="0" algn="l"/>
                <a:tab pos="360363" algn="l"/>
                <a:tab pos="722313" algn="l"/>
                <a:tab pos="1084263" algn="l"/>
                <a:tab pos="1446213" algn="l"/>
                <a:tab pos="1808163" algn="l"/>
                <a:tab pos="2170113" algn="l"/>
                <a:tab pos="2532063" algn="l"/>
                <a:tab pos="2894013" algn="l"/>
                <a:tab pos="3255963" algn="l"/>
                <a:tab pos="3617913" algn="l"/>
                <a:tab pos="3979863" algn="l"/>
                <a:tab pos="4343400" algn="l"/>
                <a:tab pos="4703763" algn="l"/>
                <a:tab pos="5065713" algn="l"/>
                <a:tab pos="5427663" algn="l"/>
                <a:tab pos="5789613" algn="l"/>
                <a:tab pos="6151563" algn="l"/>
                <a:tab pos="6513513" algn="l"/>
                <a:tab pos="6875463" algn="l"/>
                <a:tab pos="7237413" algn="l"/>
                <a:tab pos="7239000" algn="l"/>
                <a:tab pos="7962900" algn="l"/>
              </a:tabLst>
            </a:pPr>
            <a:endParaRPr lang="en-GB" sz="2400" baseline="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tabLst>
                <a:tab pos="0" algn="l"/>
                <a:tab pos="360363" algn="l"/>
                <a:tab pos="722313" algn="l"/>
                <a:tab pos="1084263" algn="l"/>
                <a:tab pos="1446213" algn="l"/>
                <a:tab pos="1808163" algn="l"/>
                <a:tab pos="2170113" algn="l"/>
                <a:tab pos="2532063" algn="l"/>
                <a:tab pos="2894013" algn="l"/>
                <a:tab pos="3255963" algn="l"/>
                <a:tab pos="3617913" algn="l"/>
                <a:tab pos="3979863" algn="l"/>
                <a:tab pos="4343400" algn="l"/>
                <a:tab pos="4703763" algn="l"/>
                <a:tab pos="5065713" algn="l"/>
                <a:tab pos="5427663" algn="l"/>
                <a:tab pos="5789613" algn="l"/>
                <a:tab pos="6151563" algn="l"/>
                <a:tab pos="6513513" algn="l"/>
                <a:tab pos="6875463" algn="l"/>
                <a:tab pos="7237413" algn="l"/>
                <a:tab pos="7239000" algn="l"/>
                <a:tab pos="7962900" algn="l"/>
              </a:tabLst>
            </a:pPr>
            <a:endParaRPr lang="en-GB" sz="2400" baseline="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tabLst>
                <a:tab pos="0" algn="l"/>
                <a:tab pos="360363" algn="l"/>
                <a:tab pos="722313" algn="l"/>
                <a:tab pos="1084263" algn="l"/>
                <a:tab pos="1446213" algn="l"/>
                <a:tab pos="1808163" algn="l"/>
                <a:tab pos="2170113" algn="l"/>
                <a:tab pos="2532063" algn="l"/>
                <a:tab pos="2894013" algn="l"/>
                <a:tab pos="3255963" algn="l"/>
                <a:tab pos="3617913" algn="l"/>
                <a:tab pos="3979863" algn="l"/>
                <a:tab pos="4343400" algn="l"/>
                <a:tab pos="4703763" algn="l"/>
                <a:tab pos="5065713" algn="l"/>
                <a:tab pos="5427663" algn="l"/>
                <a:tab pos="5789613" algn="l"/>
                <a:tab pos="6151563" algn="l"/>
                <a:tab pos="6513513" algn="l"/>
                <a:tab pos="6875463" algn="l"/>
                <a:tab pos="7237413" algn="l"/>
                <a:tab pos="7239000" algn="l"/>
                <a:tab pos="7962900" algn="l"/>
              </a:tabLst>
            </a:pPr>
            <a:r>
              <a:rPr lang="en-GB" sz="2400" baseline="0" dirty="0" smtClean="0">
                <a:latin typeface="Arial" pitchFamily="34" charset="0"/>
                <a:cs typeface="Arial" pitchFamily="34" charset="0"/>
              </a:rPr>
              <a:t>Settlements</a:t>
            </a:r>
            <a:endParaRPr lang="en-US" sz="2400" baseline="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tabLst>
                <a:tab pos="0" algn="l"/>
                <a:tab pos="360363" algn="l"/>
                <a:tab pos="722313" algn="l"/>
                <a:tab pos="1084263" algn="l"/>
                <a:tab pos="1446213" algn="l"/>
                <a:tab pos="1808163" algn="l"/>
                <a:tab pos="2170113" algn="l"/>
                <a:tab pos="2532063" algn="l"/>
                <a:tab pos="2894013" algn="l"/>
                <a:tab pos="3255963" algn="l"/>
                <a:tab pos="3617913" algn="l"/>
                <a:tab pos="3979863" algn="l"/>
                <a:tab pos="4343400" algn="l"/>
                <a:tab pos="4703763" algn="l"/>
                <a:tab pos="5065713" algn="l"/>
                <a:tab pos="5427663" algn="l"/>
                <a:tab pos="5789613" algn="l"/>
                <a:tab pos="6151563" algn="l"/>
                <a:tab pos="6513513" algn="l"/>
                <a:tab pos="6875463" algn="l"/>
                <a:tab pos="7237413" algn="l"/>
                <a:tab pos="7239000" algn="l"/>
                <a:tab pos="7962900" algn="l"/>
              </a:tabLst>
            </a:pPr>
            <a:endParaRPr lang="en-GB" sz="2400" baseline="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 descr="http://img.posterlounge.de/images/wbig/hadyphoto-geo-art-udokan-gebirge-sibirien-17552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b="32085"/>
          <a:stretch/>
        </p:blipFill>
        <p:spPr bwMode="auto">
          <a:xfrm>
            <a:off x="1569465" y="2894490"/>
            <a:ext cx="4031087" cy="2425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://people.maths.ox.ac.uk/fowler/pictures/dunes/Barchan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19" t="33304" b="20899"/>
          <a:stretch/>
        </p:blipFill>
        <p:spPr bwMode="auto">
          <a:xfrm>
            <a:off x="5705341" y="1599734"/>
            <a:ext cx="3284110" cy="120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http://www.stepmap.de/landkarte/deutschlandkarte-mit-verschiedenen-staedten-13587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5341" y="2894490"/>
            <a:ext cx="3284110" cy="3343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529502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Vorname Name</a:t>
            </a:r>
            <a:endParaRPr lang="en-GB"/>
          </a:p>
        </p:txBody>
      </p:sp>
      <p:pic>
        <p:nvPicPr>
          <p:cNvPr id="1229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1750" y="109538"/>
            <a:ext cx="9036050" cy="6672262"/>
          </a:xfrm>
          <a:noFill/>
        </p:spPr>
      </p:pic>
    </p:spTree>
    <p:extLst>
      <p:ext uri="{BB962C8B-B14F-4D97-AF65-F5344CB8AC3E}">
        <p14:creationId xmlns:p14="http://schemas.microsoft.com/office/powerpoint/2010/main" val="191692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>
          <a:xfrm>
            <a:off x="0" y="609600"/>
            <a:ext cx="9144000" cy="845713"/>
          </a:xfrm>
        </p:spPr>
        <p:txBody>
          <a:bodyPr/>
          <a:lstStyle/>
          <a:p>
            <a:r>
              <a:rPr lang="de-DE" sz="2600" dirty="0" err="1" smtClean="0"/>
              <a:t>Simulations</a:t>
            </a:r>
            <a:r>
              <a:rPr lang="de-DE" sz="2600" dirty="0" smtClean="0"/>
              <a:t> </a:t>
            </a:r>
            <a:r>
              <a:rPr lang="de-DE" sz="2600" dirty="0" err="1" smtClean="0"/>
              <a:t>reproduce</a:t>
            </a:r>
            <a:r>
              <a:rPr lang="de-DE" sz="2600" dirty="0" smtClean="0"/>
              <a:t> </a:t>
            </a:r>
            <a:r>
              <a:rPr lang="de-DE" sz="2600" dirty="0" err="1" smtClean="0"/>
              <a:t>complex</a:t>
            </a:r>
            <a:r>
              <a:rPr lang="de-DE" sz="2600" dirty="0" smtClean="0"/>
              <a:t> </a:t>
            </a:r>
            <a:r>
              <a:rPr lang="de-DE" sz="2600" dirty="0" err="1" smtClean="0"/>
              <a:t>shell</a:t>
            </a:r>
            <a:r>
              <a:rPr lang="de-DE" sz="2600" dirty="0" smtClean="0"/>
              <a:t> </a:t>
            </a:r>
            <a:r>
              <a:rPr lang="de-DE" sz="2600" dirty="0" err="1" smtClean="0"/>
              <a:t>and</a:t>
            </a:r>
            <a:r>
              <a:rPr lang="de-DE" sz="2600" dirty="0" smtClean="0"/>
              <a:t> </a:t>
            </a:r>
            <a:r>
              <a:rPr lang="de-DE" sz="2600" dirty="0" err="1" smtClean="0"/>
              <a:t>fish</a:t>
            </a:r>
            <a:r>
              <a:rPr lang="de-DE" sz="2600" dirty="0" smtClean="0"/>
              <a:t> </a:t>
            </a:r>
            <a:r>
              <a:rPr lang="de-DE" sz="2600" dirty="0" err="1" smtClean="0"/>
              <a:t>patterns</a:t>
            </a:r>
            <a:endParaRPr lang="en-US" sz="2600" dirty="0" smtClean="0"/>
          </a:p>
        </p:txBody>
      </p:sp>
      <p:pic>
        <p:nvPicPr>
          <p:cNvPr id="1433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2400" y="1447800"/>
            <a:ext cx="8877300" cy="4557713"/>
          </a:xfrm>
          <a:noFill/>
        </p:spPr>
      </p:pic>
      <p:sp>
        <p:nvSpPr>
          <p:cNvPr id="4" name="Textfeld 4"/>
          <p:cNvSpPr txBox="1">
            <a:spLocks noChangeArrowheads="1"/>
          </p:cNvSpPr>
          <p:nvPr/>
        </p:nvSpPr>
        <p:spPr bwMode="auto">
          <a:xfrm>
            <a:off x="5636655" y="5909255"/>
            <a:ext cx="3623256" cy="297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de-DE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Kondo </a:t>
            </a:r>
            <a:r>
              <a:rPr lang="de-DE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de-DE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Miura</a:t>
            </a:r>
            <a:r>
              <a:rPr lang="de-DE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2010, Science 329, 1616. </a:t>
            </a:r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326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2"/>
          <p:cNvSpPr txBox="1">
            <a:spLocks noChangeArrowheads="1"/>
          </p:cNvSpPr>
          <p:nvPr/>
        </p:nvSpPr>
        <p:spPr bwMode="auto">
          <a:xfrm>
            <a:off x="925513" y="969963"/>
            <a:ext cx="90487" cy="320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3076" name="Textfeld 3"/>
          <p:cNvSpPr txBox="1">
            <a:spLocks noChangeArrowheads="1"/>
          </p:cNvSpPr>
          <p:nvPr/>
        </p:nvSpPr>
        <p:spPr bwMode="auto">
          <a:xfrm>
            <a:off x="367048" y="640938"/>
            <a:ext cx="8454980" cy="543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de-DE" sz="4400" b="1" dirty="0" smtClean="0">
                <a:solidFill>
                  <a:srgbClr val="003296"/>
                </a:solidFill>
                <a:latin typeface="Arial" pitchFamily="34" charset="0"/>
                <a:cs typeface="Arial" pitchFamily="34" charset="0"/>
              </a:rPr>
              <a:t>Pattern hybridization</a:t>
            </a:r>
            <a:endParaRPr lang="de-DE" sz="4400" b="1" dirty="0">
              <a:solidFill>
                <a:srgbClr val="00329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feld 4"/>
          <p:cNvSpPr txBox="1">
            <a:spLocks noChangeArrowheads="1"/>
          </p:cNvSpPr>
          <p:nvPr/>
        </p:nvSpPr>
        <p:spPr bwMode="auto">
          <a:xfrm>
            <a:off x="367048" y="5966560"/>
            <a:ext cx="8776953" cy="502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de-DE" sz="2000" dirty="0" smtClean="0">
                <a:solidFill>
                  <a:srgbClr val="1B2E68"/>
                </a:solidFill>
                <a:latin typeface="Arial" pitchFamily="34" charset="0"/>
                <a:cs typeface="Arial" pitchFamily="34" charset="0"/>
              </a:rPr>
              <a:t>Miyazawa et al., Nature Comm.1</a:t>
            </a:r>
            <a:r>
              <a:rPr lang="de-DE" sz="2000" dirty="0">
                <a:solidFill>
                  <a:srgbClr val="1B2E68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de-DE" sz="2000" dirty="0" smtClean="0">
                <a:solidFill>
                  <a:srgbClr val="1B2E68"/>
                </a:solidFill>
                <a:latin typeface="Arial" pitchFamily="34" charset="0"/>
                <a:cs typeface="Arial" pitchFamily="34" charset="0"/>
              </a:rPr>
              <a:t>66</a:t>
            </a:r>
            <a:endParaRPr lang="de-DE" sz="2000" dirty="0">
              <a:solidFill>
                <a:srgbClr val="1B2E68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 sz="2000" dirty="0">
              <a:solidFill>
                <a:srgbClr val="1B2E68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2" name="Picture 4" descr="http://www.nature.com/ncomms/journal/v1/n6/images/ncomms1071-f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95" b="55385"/>
          <a:stretch/>
        </p:blipFill>
        <p:spPr bwMode="auto">
          <a:xfrm>
            <a:off x="4594538" y="1481068"/>
            <a:ext cx="4438650" cy="1493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www.nature.com/ncomms/journal/v1/n6/images/ncomms1071-f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" r="3120" b="77911"/>
          <a:stretch/>
        </p:blipFill>
        <p:spPr bwMode="auto">
          <a:xfrm>
            <a:off x="155888" y="1506827"/>
            <a:ext cx="4300202" cy="1390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feld 4"/>
          <p:cNvSpPr txBox="1">
            <a:spLocks noChangeArrowheads="1"/>
          </p:cNvSpPr>
          <p:nvPr/>
        </p:nvSpPr>
        <p:spPr bwMode="auto">
          <a:xfrm>
            <a:off x="2264220" y="3161337"/>
            <a:ext cx="46602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buClr>
                <a:srgbClr val="000000"/>
              </a:buClr>
              <a:buSzPct val="100000"/>
            </a:pPr>
            <a:r>
              <a:rPr lang="de-DE" sz="2800" baseline="0" dirty="0">
                <a:latin typeface="Arial" pitchFamily="34" charset="0"/>
                <a:cs typeface="Arial" pitchFamily="34" charset="0"/>
              </a:rPr>
              <a:t>w</a:t>
            </a:r>
            <a:r>
              <a:rPr lang="de-DE" sz="2800" baseline="0" dirty="0" smtClean="0">
                <a:latin typeface="Arial" pitchFamily="34" charset="0"/>
                <a:cs typeface="Arial" pitchFamily="34" charset="0"/>
              </a:rPr>
              <a:t>hite spots + dark spots = ?</a:t>
            </a:r>
          </a:p>
        </p:txBody>
      </p:sp>
    </p:spTree>
    <p:extLst>
      <p:ext uri="{BB962C8B-B14F-4D97-AF65-F5344CB8AC3E}">
        <p14:creationId xmlns:p14="http://schemas.microsoft.com/office/powerpoint/2010/main" val="258574170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2"/>
          <p:cNvSpPr txBox="1">
            <a:spLocks noChangeArrowheads="1"/>
          </p:cNvSpPr>
          <p:nvPr/>
        </p:nvSpPr>
        <p:spPr bwMode="auto">
          <a:xfrm>
            <a:off x="925513" y="969963"/>
            <a:ext cx="90487" cy="320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3076" name="Textfeld 3"/>
          <p:cNvSpPr txBox="1">
            <a:spLocks noChangeArrowheads="1"/>
          </p:cNvSpPr>
          <p:nvPr/>
        </p:nvSpPr>
        <p:spPr bwMode="auto">
          <a:xfrm>
            <a:off x="367048" y="640938"/>
            <a:ext cx="8454980" cy="543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de-DE" sz="4400" b="1" dirty="0" smtClean="0">
                <a:solidFill>
                  <a:srgbClr val="003296"/>
                </a:solidFill>
                <a:latin typeface="Arial" pitchFamily="34" charset="0"/>
                <a:cs typeface="Arial" pitchFamily="34" charset="0"/>
              </a:rPr>
              <a:t>Pattern hybridization</a:t>
            </a:r>
            <a:endParaRPr lang="de-DE" sz="4400" b="1" dirty="0">
              <a:solidFill>
                <a:srgbClr val="00329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feld 4"/>
          <p:cNvSpPr txBox="1">
            <a:spLocks noChangeArrowheads="1"/>
          </p:cNvSpPr>
          <p:nvPr/>
        </p:nvSpPr>
        <p:spPr bwMode="auto">
          <a:xfrm>
            <a:off x="367048" y="5966560"/>
            <a:ext cx="8776953" cy="502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de-DE" sz="2000" dirty="0" smtClean="0">
                <a:solidFill>
                  <a:srgbClr val="1B2E68"/>
                </a:solidFill>
                <a:latin typeface="Arial" pitchFamily="34" charset="0"/>
                <a:cs typeface="Arial" pitchFamily="34" charset="0"/>
              </a:rPr>
              <a:t>Miyazawa et al., Nature Comm.1</a:t>
            </a:r>
            <a:r>
              <a:rPr lang="de-DE" sz="2000" dirty="0">
                <a:solidFill>
                  <a:srgbClr val="1B2E68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de-DE" sz="2000" dirty="0" smtClean="0">
                <a:solidFill>
                  <a:srgbClr val="1B2E68"/>
                </a:solidFill>
                <a:latin typeface="Arial" pitchFamily="34" charset="0"/>
                <a:cs typeface="Arial" pitchFamily="34" charset="0"/>
              </a:rPr>
              <a:t>66</a:t>
            </a:r>
            <a:endParaRPr lang="de-DE" sz="2000" dirty="0">
              <a:solidFill>
                <a:srgbClr val="1B2E68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 sz="2000" dirty="0">
              <a:solidFill>
                <a:srgbClr val="1B2E68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2" name="Picture 4" descr="http://www.nature.com/ncomms/journal/v1/n6/images/ncomms1071-f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95" b="55385"/>
          <a:stretch/>
        </p:blipFill>
        <p:spPr bwMode="auto">
          <a:xfrm>
            <a:off x="4594538" y="1481068"/>
            <a:ext cx="4438650" cy="1493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www.nature.com/ncomms/journal/v1/n6/images/ncomms1071-f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365" b="-2"/>
          <a:stretch/>
        </p:blipFill>
        <p:spPr bwMode="auto">
          <a:xfrm>
            <a:off x="2375213" y="3944577"/>
            <a:ext cx="4438650" cy="2021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www.nature.com/ncomms/journal/v1/n6/images/ncomms1071-f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" r="3120" b="77911"/>
          <a:stretch/>
        </p:blipFill>
        <p:spPr bwMode="auto">
          <a:xfrm>
            <a:off x="155888" y="1506827"/>
            <a:ext cx="4300202" cy="1390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feld 4"/>
          <p:cNvSpPr txBox="1">
            <a:spLocks noChangeArrowheads="1"/>
          </p:cNvSpPr>
          <p:nvPr/>
        </p:nvSpPr>
        <p:spPr bwMode="auto">
          <a:xfrm>
            <a:off x="1683935" y="3161337"/>
            <a:ext cx="58208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buClr>
                <a:srgbClr val="000000"/>
              </a:buClr>
              <a:buSzPct val="100000"/>
            </a:pPr>
            <a:r>
              <a:rPr lang="de-DE" sz="2800" baseline="0" dirty="0">
                <a:latin typeface="Arial" pitchFamily="34" charset="0"/>
                <a:cs typeface="Arial" pitchFamily="34" charset="0"/>
              </a:rPr>
              <a:t>w</a:t>
            </a:r>
            <a:r>
              <a:rPr lang="de-DE" sz="2800" baseline="0" dirty="0" smtClean="0">
                <a:latin typeface="Arial" pitchFamily="34" charset="0"/>
                <a:cs typeface="Arial" pitchFamily="34" charset="0"/>
              </a:rPr>
              <a:t>hite spots + dark spots = labyrinth</a:t>
            </a:r>
          </a:p>
        </p:txBody>
      </p:sp>
    </p:spTree>
    <p:extLst>
      <p:ext uri="{BB962C8B-B14F-4D97-AF65-F5344CB8AC3E}">
        <p14:creationId xmlns:p14="http://schemas.microsoft.com/office/powerpoint/2010/main" val="386991875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2"/>
          <p:cNvSpPr txBox="1">
            <a:spLocks noChangeArrowheads="1"/>
          </p:cNvSpPr>
          <p:nvPr/>
        </p:nvSpPr>
        <p:spPr bwMode="auto">
          <a:xfrm>
            <a:off x="925513" y="969963"/>
            <a:ext cx="90487" cy="320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9" name="Textfeld 3"/>
          <p:cNvSpPr txBox="1">
            <a:spLocks noChangeArrowheads="1"/>
          </p:cNvSpPr>
          <p:nvPr/>
        </p:nvSpPr>
        <p:spPr bwMode="auto">
          <a:xfrm>
            <a:off x="393744" y="740772"/>
            <a:ext cx="8454980" cy="543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de-DE" sz="4400" b="1" dirty="0" smtClean="0">
                <a:solidFill>
                  <a:srgbClr val="003296"/>
                </a:solidFill>
                <a:latin typeface="Arial" pitchFamily="34" charset="0"/>
                <a:cs typeface="Arial" pitchFamily="34" charset="0"/>
              </a:rPr>
              <a:t>Agenda</a:t>
            </a:r>
            <a:endParaRPr lang="de-DE" sz="4400" b="1" dirty="0">
              <a:solidFill>
                <a:srgbClr val="003296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8074894"/>
              </p:ext>
            </p:extLst>
          </p:nvPr>
        </p:nvGraphicFramePr>
        <p:xfrm>
          <a:off x="1015999" y="1525907"/>
          <a:ext cx="7432675" cy="1969765"/>
        </p:xfrm>
        <a:graphic>
          <a:graphicData uri="http://schemas.openxmlformats.org/drawingml/2006/table">
            <a:tbl>
              <a:tblPr firstRow="1" firstCol="1" bandRow="1"/>
              <a:tblGrid>
                <a:gridCol w="318269"/>
                <a:gridCol w="428932"/>
                <a:gridCol w="135355"/>
                <a:gridCol w="756346"/>
                <a:gridCol w="732567"/>
                <a:gridCol w="525875"/>
                <a:gridCol w="755431"/>
                <a:gridCol w="756346"/>
                <a:gridCol w="755431"/>
                <a:gridCol w="756346"/>
                <a:gridCol w="755431"/>
                <a:gridCol w="756346"/>
              </a:tblGrid>
              <a:tr h="2813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Monday</a:t>
                      </a:r>
                      <a:endParaRPr lang="de-DE" sz="12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Tuesday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Wednesday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Thursday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Friday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  <a:tr h="2813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0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3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1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3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2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3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 dirty="0" smtClean="0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3</a:t>
                      </a:r>
                      <a:endParaRPr lang="de-DE" sz="12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3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 dirty="0" smtClean="0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4</a:t>
                      </a:r>
                      <a:endParaRPr lang="de-DE" sz="12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3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 dirty="0" smtClean="0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5</a:t>
                      </a:r>
                      <a:endParaRPr lang="de-DE" sz="12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rgbClr val="4F81BD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 </a:t>
                      </a:r>
                      <a:endParaRPr lang="de-DE" sz="12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970756" y="3962872"/>
            <a:ext cx="8173243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64150" algn="r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Mo Module 0: Introduction (Lutz)	</a:t>
            </a:r>
            <a:endParaRPr kumimoji="0" lang="de-DE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64150" algn="r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Mo Module 1: Modeling workflow (Fabian)	</a:t>
            </a:r>
            <a:endParaRPr kumimoji="0" lang="de-DE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64150" algn="r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Tue Module 2: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Morphogen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 gradients + Literature study (Lutz)	</a:t>
            </a:r>
            <a:endParaRPr kumimoji="0" lang="de-DE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64150" algn="r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Wed Module 3: Model comparison: Vascular patterning (Walter)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64150" algn="r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Thu Module 4: Model refinement: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Morphodynamics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 (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Fabian&amp;Walter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MS Mincho" pitchFamily="49" charset="-128"/>
                <a:cs typeface="Arial" pitchFamily="34" charset="0"/>
              </a:rPr>
              <a:t>)</a:t>
            </a:r>
          </a:p>
          <a:p>
            <a:pPr lvl="0">
              <a:tabLst>
                <a:tab pos="5264150" algn="r"/>
              </a:tabLst>
            </a:pPr>
            <a:r>
              <a:rPr lang="en-US" sz="2000" baseline="0" dirty="0" smtClean="0">
                <a:solidFill>
                  <a:srgbClr val="000000"/>
                </a:solidFill>
                <a:latin typeface="Arial" pitchFamily="34" charset="0"/>
                <a:ea typeface="MS Mincho" pitchFamily="49" charset="-128"/>
                <a:cs typeface="Arial" pitchFamily="34" charset="0"/>
              </a:rPr>
              <a:t>Fri </a:t>
            </a:r>
            <a:r>
              <a:rPr lang="en-US" sz="2000" baseline="0" dirty="0">
                <a:solidFill>
                  <a:srgbClr val="000000"/>
                </a:solidFill>
                <a:latin typeface="Arial" pitchFamily="34" charset="0"/>
                <a:ea typeface="MS Mincho" pitchFamily="49" charset="-128"/>
                <a:cs typeface="Arial" pitchFamily="34" charset="0"/>
              </a:rPr>
              <a:t>Module 5: Top-down </a:t>
            </a:r>
            <a:r>
              <a:rPr lang="en-US" sz="2000" baseline="0" dirty="0" smtClean="0">
                <a:solidFill>
                  <a:srgbClr val="000000"/>
                </a:solidFill>
                <a:latin typeface="Arial" pitchFamily="34" charset="0"/>
                <a:ea typeface="MS Mincho" pitchFamily="49" charset="-128"/>
                <a:cs typeface="Arial" pitchFamily="34" charset="0"/>
              </a:rPr>
              <a:t>modeling</a:t>
            </a:r>
            <a:r>
              <a:rPr lang="en-US" sz="2000" baseline="0" dirty="0" smtClean="0">
                <a:solidFill>
                  <a:srgbClr val="000000"/>
                </a:solidFill>
                <a:latin typeface="Arial" pitchFamily="34" charset="0"/>
                <a:ea typeface="MS Mincho" pitchFamily="49" charset="-128"/>
                <a:cs typeface="Arial" pitchFamily="34" charset="0"/>
              </a:rPr>
              <a:t>, project examples,</a:t>
            </a:r>
            <a:r>
              <a:rPr lang="en-US" sz="2000" baseline="0" dirty="0" smtClean="0">
                <a:solidFill>
                  <a:srgbClr val="000000"/>
                </a:solidFill>
                <a:latin typeface="Arial" pitchFamily="34" charset="0"/>
                <a:ea typeface="MS Mincho" pitchFamily="49" charset="-128"/>
                <a:cs typeface="Arial" pitchFamily="34" charset="0"/>
              </a:rPr>
              <a:t> summary </a:t>
            </a:r>
            <a:r>
              <a:rPr lang="en-US" sz="2000" baseline="0" dirty="0" smtClean="0">
                <a:solidFill>
                  <a:srgbClr val="000000"/>
                </a:solidFill>
                <a:latin typeface="Arial" pitchFamily="34" charset="0"/>
                <a:ea typeface="MS Mincho" pitchFamily="49" charset="-128"/>
                <a:cs typeface="Arial" pitchFamily="34" charset="0"/>
              </a:rPr>
              <a:t>(Lutz)</a:t>
            </a:r>
            <a:r>
              <a:rPr kumimoji="0" lang="de-DE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de-DE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45628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2"/>
          <p:cNvSpPr txBox="1">
            <a:spLocks noChangeArrowheads="1"/>
          </p:cNvSpPr>
          <p:nvPr/>
        </p:nvSpPr>
        <p:spPr bwMode="auto">
          <a:xfrm>
            <a:off x="925513" y="969963"/>
            <a:ext cx="90487" cy="320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5" name="Textfeld 4"/>
          <p:cNvSpPr txBox="1">
            <a:spLocks noChangeArrowheads="1"/>
          </p:cNvSpPr>
          <p:nvPr/>
        </p:nvSpPr>
        <p:spPr bwMode="auto">
          <a:xfrm>
            <a:off x="367048" y="5966560"/>
            <a:ext cx="8776953" cy="502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de-DE" sz="2000" dirty="0" smtClean="0">
                <a:solidFill>
                  <a:srgbClr val="1B2E68"/>
                </a:solidFill>
                <a:latin typeface="Arial" pitchFamily="34" charset="0"/>
                <a:cs typeface="Arial" pitchFamily="34" charset="0"/>
              </a:rPr>
              <a:t>Miyazawa et al., Nature Comm.1</a:t>
            </a:r>
            <a:r>
              <a:rPr lang="de-DE" sz="2000" dirty="0">
                <a:solidFill>
                  <a:srgbClr val="1B2E68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de-DE" sz="2000" dirty="0" smtClean="0">
                <a:solidFill>
                  <a:srgbClr val="1B2E68"/>
                </a:solidFill>
                <a:latin typeface="Arial" pitchFamily="34" charset="0"/>
                <a:cs typeface="Arial" pitchFamily="34" charset="0"/>
              </a:rPr>
              <a:t>66</a:t>
            </a:r>
            <a:endParaRPr lang="de-DE" sz="2000" dirty="0">
              <a:solidFill>
                <a:srgbClr val="1B2E68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 sz="2000" dirty="0">
              <a:solidFill>
                <a:srgbClr val="1B2E68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 descr="http://www.nature.com/ncomms/journal/v1/n6/images/ncomms1071-f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31" r="54310" b="3582"/>
          <a:stretch/>
        </p:blipFill>
        <p:spPr bwMode="auto">
          <a:xfrm>
            <a:off x="2102522" y="1344471"/>
            <a:ext cx="4881374" cy="4698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feld 3"/>
          <p:cNvSpPr txBox="1">
            <a:spLocks noChangeArrowheads="1"/>
          </p:cNvSpPr>
          <p:nvPr/>
        </p:nvSpPr>
        <p:spPr bwMode="auto">
          <a:xfrm>
            <a:off x="367048" y="640938"/>
            <a:ext cx="8454980" cy="543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de-DE" sz="4400" b="1" dirty="0" smtClean="0">
                <a:solidFill>
                  <a:srgbClr val="003296"/>
                </a:solidFill>
                <a:latin typeface="Arial" pitchFamily="34" charset="0"/>
                <a:cs typeface="Arial" pitchFamily="34" charset="0"/>
              </a:rPr>
              <a:t>Pattern hybridization</a:t>
            </a:r>
            <a:endParaRPr lang="de-DE" sz="4400" b="1" dirty="0">
              <a:solidFill>
                <a:srgbClr val="003296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53682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2"/>
          <p:cNvSpPr txBox="1">
            <a:spLocks noChangeArrowheads="1"/>
          </p:cNvSpPr>
          <p:nvPr/>
        </p:nvSpPr>
        <p:spPr bwMode="auto">
          <a:xfrm>
            <a:off x="925513" y="969963"/>
            <a:ext cx="90487" cy="320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3076" name="Textfeld 3"/>
          <p:cNvSpPr txBox="1">
            <a:spLocks noChangeArrowheads="1"/>
          </p:cNvSpPr>
          <p:nvPr/>
        </p:nvSpPr>
        <p:spPr bwMode="auto">
          <a:xfrm>
            <a:off x="367048" y="1184498"/>
            <a:ext cx="8454980" cy="543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de-DE" sz="4400" b="1" dirty="0" smtClean="0">
                <a:solidFill>
                  <a:srgbClr val="003296"/>
                </a:solidFill>
                <a:latin typeface="Arial" pitchFamily="34" charset="0"/>
                <a:cs typeface="Arial" pitchFamily="34" charset="0"/>
              </a:rPr>
              <a:t>Central questions</a:t>
            </a:r>
            <a:endParaRPr lang="de-DE" sz="4400" b="1" dirty="0">
              <a:solidFill>
                <a:srgbClr val="00329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feld 4"/>
          <p:cNvSpPr txBox="1">
            <a:spLocks noChangeArrowheads="1"/>
          </p:cNvSpPr>
          <p:nvPr/>
        </p:nvSpPr>
        <p:spPr bwMode="auto">
          <a:xfrm>
            <a:off x="262232" y="2517393"/>
            <a:ext cx="8788753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 indent="-457200" algn="ctr"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de-DE" sz="2800" baseline="0" dirty="0">
                <a:latin typeface="Arial" pitchFamily="34" charset="0"/>
                <a:cs typeface="Arial" pitchFamily="34" charset="0"/>
              </a:rPr>
              <a:t>How is a </a:t>
            </a:r>
            <a:r>
              <a:rPr lang="de-DE" sz="2800" baseline="0" dirty="0" smtClean="0">
                <a:latin typeface="Arial" pitchFamily="34" charset="0"/>
                <a:cs typeface="Arial" pitchFamily="34" charset="0"/>
              </a:rPr>
              <a:t>complex pattern encoded in the genome?</a:t>
            </a:r>
          </a:p>
          <a:p>
            <a:pPr marL="457200" indent="-457200" algn="ctr">
              <a:buClr>
                <a:srgbClr val="000000"/>
              </a:buClr>
              <a:buSzPct val="100000"/>
              <a:buFont typeface="+mj-lt"/>
              <a:buAutoNum type="arabicPeriod"/>
            </a:pPr>
            <a:endParaRPr lang="de-DE" sz="2800" baseline="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de-DE" sz="2800" baseline="0" dirty="0" smtClean="0">
                <a:latin typeface="Arial" pitchFamily="34" charset="0"/>
                <a:cs typeface="Arial" pitchFamily="34" charset="0"/>
              </a:rPr>
              <a:t>How can a pattern evolve?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/>
          <a:srcRect l="5536" t="57527" r="73372" b="2065"/>
          <a:stretch/>
        </p:blipFill>
        <p:spPr>
          <a:xfrm>
            <a:off x="6796411" y="3884090"/>
            <a:ext cx="2117221" cy="2082471"/>
          </a:xfrm>
          <a:prstGeom prst="rect">
            <a:avLst/>
          </a:prstGeom>
          <a:noFill/>
        </p:spPr>
      </p:pic>
      <p:sp>
        <p:nvSpPr>
          <p:cNvPr id="8" name="Textfeld 4"/>
          <p:cNvSpPr txBox="1">
            <a:spLocks noChangeArrowheads="1"/>
          </p:cNvSpPr>
          <p:nvPr/>
        </p:nvSpPr>
        <p:spPr bwMode="auto">
          <a:xfrm>
            <a:off x="5482112" y="5966560"/>
            <a:ext cx="3661889" cy="297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de-DE" sz="2000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Kondo </a:t>
            </a:r>
            <a:r>
              <a:rPr lang="de-DE" sz="2000" dirty="0" err="1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de-DE" sz="2000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000" dirty="0" err="1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Miura</a:t>
            </a:r>
            <a:r>
              <a:rPr lang="de-DE" sz="2000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2010, Science 329, 1616. </a:t>
            </a:r>
            <a:endParaRPr lang="en-US" sz="2000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025057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2921" y="313386"/>
            <a:ext cx="7772400" cy="1143000"/>
          </a:xfrm>
        </p:spPr>
        <p:txBody>
          <a:bodyPr/>
          <a:lstStyle/>
          <a:p>
            <a:r>
              <a:rPr lang="en-GB" dirty="0" smtClean="0"/>
              <a:t>Literature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85799" y="1442434"/>
            <a:ext cx="8213501" cy="4653566"/>
          </a:xfrm>
        </p:spPr>
        <p:txBody>
          <a:bodyPr/>
          <a:lstStyle/>
          <a:p>
            <a:r>
              <a:rPr lang="en-GB" sz="1800" dirty="0" smtClean="0"/>
              <a:t>A. Turing (1952) </a:t>
            </a:r>
            <a:r>
              <a:rPr lang="en-US" sz="1800" dirty="0" smtClean="0"/>
              <a:t>The Chemical Basis of Morphogenesis. </a:t>
            </a:r>
            <a:r>
              <a:rPr lang="en-GB" sz="1800" dirty="0" smtClean="0"/>
              <a:t>Phil. Trans. R. Soc. </a:t>
            </a:r>
            <a:r>
              <a:rPr lang="en-GB" sz="1800" dirty="0" err="1" smtClean="0"/>
              <a:t>Lond</a:t>
            </a:r>
            <a:r>
              <a:rPr lang="en-GB" sz="1800" dirty="0" smtClean="0"/>
              <a:t>. B 237, 37-72.</a:t>
            </a:r>
          </a:p>
          <a:p>
            <a:endParaRPr lang="en-GB" sz="1800" dirty="0" smtClean="0"/>
          </a:p>
          <a:p>
            <a:r>
              <a:rPr lang="en-US" sz="1800" dirty="0" smtClean="0"/>
              <a:t>A. </a:t>
            </a:r>
            <a:r>
              <a:rPr lang="en-US" sz="1800" dirty="0" err="1" smtClean="0"/>
              <a:t>Gierer</a:t>
            </a:r>
            <a:r>
              <a:rPr lang="en-US" sz="1800" dirty="0" smtClean="0"/>
              <a:t> and H. </a:t>
            </a:r>
            <a:r>
              <a:rPr lang="en-US" sz="1800" dirty="0" err="1" smtClean="0"/>
              <a:t>Meinhardt</a:t>
            </a:r>
            <a:r>
              <a:rPr lang="en-US" sz="1800" dirty="0" smtClean="0"/>
              <a:t> (1972) A theory of biological pattern formation. </a:t>
            </a:r>
            <a:r>
              <a:rPr lang="en-US" sz="1800" dirty="0" err="1" smtClean="0"/>
              <a:t>Kybernetik</a:t>
            </a:r>
            <a:r>
              <a:rPr lang="en-US" sz="1800" dirty="0" smtClean="0"/>
              <a:t> 12, 30-39.</a:t>
            </a:r>
          </a:p>
          <a:p>
            <a:endParaRPr lang="en-US" sz="1800" dirty="0" smtClean="0"/>
          </a:p>
          <a:p>
            <a:r>
              <a:rPr lang="en-GB" sz="1800" dirty="0" smtClean="0"/>
              <a:t>H. </a:t>
            </a:r>
            <a:r>
              <a:rPr lang="en-GB" sz="1800" dirty="0" err="1" smtClean="0"/>
              <a:t>Meinhardt</a:t>
            </a:r>
            <a:r>
              <a:rPr lang="en-GB" sz="1800" dirty="0" smtClean="0"/>
              <a:t> (1982) </a:t>
            </a:r>
            <a:r>
              <a:rPr lang="en-US" sz="1800" dirty="0" smtClean="0"/>
              <a:t>Models of Biological Pattern Formation. Academic Press and http://www.eb.tuebingen.mpg.de/de/forschung/emeriti/hans-meinhardt/home.html</a:t>
            </a:r>
            <a:endParaRPr lang="en-GB" sz="1800" dirty="0" smtClean="0"/>
          </a:p>
          <a:p>
            <a:endParaRPr lang="en-GB" sz="1800" dirty="0" smtClean="0"/>
          </a:p>
          <a:p>
            <a:r>
              <a:rPr lang="en-GB" sz="1800" dirty="0" smtClean="0"/>
              <a:t>J. D. Murray (2007, 3</a:t>
            </a:r>
            <a:r>
              <a:rPr lang="en-GB" sz="1800" baseline="30000" dirty="0" smtClean="0"/>
              <a:t>rd</a:t>
            </a:r>
            <a:r>
              <a:rPr lang="en-GB" sz="1800" dirty="0" smtClean="0"/>
              <a:t> ed.) Mathematical Biology. Springer</a:t>
            </a:r>
          </a:p>
          <a:p>
            <a:endParaRPr lang="en-GB" sz="1800" dirty="0"/>
          </a:p>
          <a:p>
            <a:r>
              <a:rPr lang="en-GB" sz="1800" dirty="0"/>
              <a:t>S. </a:t>
            </a:r>
            <a:r>
              <a:rPr lang="de-DE" sz="1800" dirty="0"/>
              <a:t>Kondo </a:t>
            </a:r>
            <a:r>
              <a:rPr lang="de-DE" sz="1800" dirty="0" err="1"/>
              <a:t>and</a:t>
            </a:r>
            <a:r>
              <a:rPr lang="de-DE" sz="1800" dirty="0"/>
              <a:t> T. </a:t>
            </a:r>
            <a:r>
              <a:rPr lang="de-DE" sz="1800" dirty="0" err="1"/>
              <a:t>Miura</a:t>
            </a:r>
            <a:r>
              <a:rPr lang="de-DE" sz="1800" dirty="0"/>
              <a:t> (2010) </a:t>
            </a:r>
            <a:r>
              <a:rPr lang="en-US" sz="1800" dirty="0"/>
              <a:t>Reaction-Diffusion Models as a Framework for Understanding Biological Pattern Formation. </a:t>
            </a:r>
            <a:r>
              <a:rPr lang="de-DE" sz="1800" dirty="0"/>
              <a:t>Science 329, 1616-1620. </a:t>
            </a:r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53662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2"/>
          <p:cNvSpPr txBox="1">
            <a:spLocks noChangeArrowheads="1"/>
          </p:cNvSpPr>
          <p:nvPr/>
        </p:nvSpPr>
        <p:spPr bwMode="auto">
          <a:xfrm>
            <a:off x="925513" y="969963"/>
            <a:ext cx="90487" cy="320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3076" name="Textfeld 3"/>
          <p:cNvSpPr txBox="1">
            <a:spLocks noChangeArrowheads="1"/>
          </p:cNvSpPr>
          <p:nvPr/>
        </p:nvSpPr>
        <p:spPr bwMode="auto">
          <a:xfrm>
            <a:off x="429118" y="746899"/>
            <a:ext cx="8454980" cy="543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de-DE" sz="4400" b="1" dirty="0" smtClean="0">
                <a:solidFill>
                  <a:srgbClr val="003296"/>
                </a:solidFill>
                <a:latin typeface="Arial" pitchFamily="34" charset="0"/>
                <a:cs typeface="Arial" pitchFamily="34" charset="0"/>
              </a:rPr>
              <a:t>Models</a:t>
            </a:r>
            <a:endParaRPr lang="de-DE" sz="4400" b="1" dirty="0">
              <a:solidFill>
                <a:srgbClr val="00329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feld 4"/>
          <p:cNvSpPr txBox="1">
            <a:spLocks noChangeArrowheads="1"/>
          </p:cNvSpPr>
          <p:nvPr/>
        </p:nvSpPr>
        <p:spPr bwMode="auto">
          <a:xfrm>
            <a:off x="591970" y="1717293"/>
            <a:ext cx="7345537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 indent="-457200">
              <a:buClr>
                <a:srgbClr val="000000"/>
              </a:buClr>
              <a:buSzPct val="100000"/>
              <a:buFont typeface="Arial" pitchFamily="34" charset="0"/>
              <a:buChar char="•"/>
            </a:pPr>
            <a:r>
              <a:rPr lang="de-DE" sz="2800" baseline="0" dirty="0" smtClean="0">
                <a:latin typeface="Arial" pitchFamily="34" charset="0"/>
                <a:cs typeface="Arial" pitchFamily="34" charset="0"/>
              </a:rPr>
              <a:t>Test hypothesis, counter-intuitive behavior</a:t>
            </a:r>
          </a:p>
          <a:p>
            <a:pPr marL="457200" indent="-457200">
              <a:buClr>
                <a:srgbClr val="000000"/>
              </a:buClr>
              <a:buSzPct val="100000"/>
              <a:buFont typeface="Arial" pitchFamily="34" charset="0"/>
              <a:buChar char="•"/>
            </a:pPr>
            <a:r>
              <a:rPr lang="de-DE" sz="2800" baseline="0" dirty="0" smtClean="0">
                <a:latin typeface="Arial" pitchFamily="34" charset="0"/>
                <a:cs typeface="Arial" pitchFamily="34" charset="0"/>
              </a:rPr>
              <a:t>Infer hidden properties</a:t>
            </a:r>
          </a:p>
          <a:p>
            <a:pPr marL="457200" indent="-457200">
              <a:buClr>
                <a:srgbClr val="000000"/>
              </a:buClr>
              <a:buSzPct val="100000"/>
              <a:buFont typeface="Arial" pitchFamily="34" charset="0"/>
              <a:buChar char="•"/>
            </a:pPr>
            <a:endParaRPr lang="de-DE" sz="2800" baseline="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Clr>
                <a:srgbClr val="000000"/>
              </a:buClr>
              <a:buSzPct val="100000"/>
              <a:buFont typeface="Arial" pitchFamily="34" charset="0"/>
              <a:buChar char="•"/>
            </a:pPr>
            <a:r>
              <a:rPr lang="de-DE" sz="2800" baseline="0" dirty="0" smtClean="0">
                <a:latin typeface="Arial" pitchFamily="34" charset="0"/>
                <a:cs typeface="Arial" pitchFamily="34" charset="0"/>
              </a:rPr>
              <a:t>Human  -&gt; model organism </a:t>
            </a:r>
          </a:p>
          <a:p>
            <a:pPr>
              <a:buClr>
                <a:srgbClr val="000000"/>
              </a:buClr>
              <a:buSzPct val="100000"/>
            </a:pPr>
            <a:r>
              <a:rPr lang="de-DE" sz="2800" baseline="0" dirty="0">
                <a:latin typeface="Arial" pitchFamily="34" charset="0"/>
                <a:cs typeface="Arial" pitchFamily="34" charset="0"/>
              </a:rPr>
              <a:t>	</a:t>
            </a:r>
            <a:r>
              <a:rPr lang="de-DE" sz="2800" baseline="0" dirty="0" smtClean="0">
                <a:latin typeface="Arial" pitchFamily="34" charset="0"/>
                <a:cs typeface="Arial" pitchFamily="34" charset="0"/>
              </a:rPr>
              <a:t>	-&gt; conceptual model </a:t>
            </a:r>
          </a:p>
          <a:p>
            <a:pPr>
              <a:buClr>
                <a:srgbClr val="000000"/>
              </a:buClr>
              <a:buSzPct val="100000"/>
            </a:pPr>
            <a:r>
              <a:rPr lang="de-DE" sz="2800" baseline="0" dirty="0" smtClean="0">
                <a:latin typeface="Arial" pitchFamily="34" charset="0"/>
                <a:cs typeface="Arial" pitchFamily="34" charset="0"/>
              </a:rPr>
              <a:t>		-&gt; mathematical model </a:t>
            </a:r>
          </a:p>
          <a:p>
            <a:pPr>
              <a:buClr>
                <a:srgbClr val="000000"/>
              </a:buClr>
              <a:buSzPct val="100000"/>
            </a:pPr>
            <a:r>
              <a:rPr lang="de-DE" sz="2800" baseline="0" dirty="0" smtClean="0">
                <a:latin typeface="Arial" pitchFamily="34" charset="0"/>
                <a:cs typeface="Arial" pitchFamily="34" charset="0"/>
              </a:rPr>
              <a:t>		-&gt; model implementation</a:t>
            </a:r>
          </a:p>
          <a:p>
            <a:pPr>
              <a:buClr>
                <a:srgbClr val="000000"/>
              </a:buClr>
              <a:buSzPct val="100000"/>
            </a:pPr>
            <a:endParaRPr lang="de-DE" sz="2800" baseline="0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Clr>
                <a:srgbClr val="000000"/>
              </a:buClr>
              <a:buSzPct val="100000"/>
              <a:buFont typeface="Arial" pitchFamily="34" charset="0"/>
              <a:buChar char="•"/>
            </a:pPr>
            <a:r>
              <a:rPr lang="de-DE" sz="2800" baseline="0" dirty="0" smtClean="0">
                <a:latin typeface="Arial" pitchFamily="34" charset="0"/>
                <a:cs typeface="Arial" pitchFamily="34" charset="0"/>
              </a:rPr>
              <a:t>Bottom-up vs. top-down models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96741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2"/>
          <p:cNvSpPr txBox="1">
            <a:spLocks noChangeArrowheads="1"/>
          </p:cNvSpPr>
          <p:nvPr/>
        </p:nvSpPr>
        <p:spPr bwMode="auto">
          <a:xfrm>
            <a:off x="925513" y="969963"/>
            <a:ext cx="90487" cy="320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3076" name="Textfeld 3"/>
          <p:cNvSpPr txBox="1">
            <a:spLocks noChangeArrowheads="1"/>
          </p:cNvSpPr>
          <p:nvPr/>
        </p:nvSpPr>
        <p:spPr bwMode="auto">
          <a:xfrm>
            <a:off x="367048" y="698093"/>
            <a:ext cx="8454980" cy="543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de-DE" sz="4400" b="1" dirty="0" smtClean="0">
                <a:solidFill>
                  <a:srgbClr val="003296"/>
                </a:solidFill>
                <a:latin typeface="Arial" pitchFamily="34" charset="0"/>
                <a:cs typeface="Arial" pitchFamily="34" charset="0"/>
              </a:rPr>
              <a:t>Top-down model: Somitogenesis</a:t>
            </a:r>
            <a:endParaRPr lang="de-DE" sz="4400" b="1" dirty="0">
              <a:solidFill>
                <a:srgbClr val="00329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970"/>
          <a:stretch/>
        </p:blipFill>
        <p:spPr>
          <a:xfrm>
            <a:off x="500398" y="1706323"/>
            <a:ext cx="7710152" cy="3898189"/>
          </a:xfrm>
          <a:prstGeom prst="rect">
            <a:avLst/>
          </a:prstGeom>
        </p:spPr>
      </p:pic>
      <p:sp>
        <p:nvSpPr>
          <p:cNvPr id="6" name="Textfeld 4"/>
          <p:cNvSpPr txBox="1">
            <a:spLocks noChangeArrowheads="1"/>
          </p:cNvSpPr>
          <p:nvPr/>
        </p:nvSpPr>
        <p:spPr bwMode="auto">
          <a:xfrm>
            <a:off x="4714876" y="5966560"/>
            <a:ext cx="4429126" cy="297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2000" dirty="0" err="1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Herrgen</a:t>
            </a:r>
            <a:r>
              <a:rPr lang="en-US" sz="2000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et al., Current </a:t>
            </a:r>
            <a:r>
              <a:rPr lang="en-US" sz="200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Biology, 20, 1244-1253 (2010)</a:t>
            </a:r>
            <a:endParaRPr lang="en-US" sz="2000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14052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2"/>
          <p:cNvSpPr txBox="1">
            <a:spLocks noChangeArrowheads="1"/>
          </p:cNvSpPr>
          <p:nvPr/>
        </p:nvSpPr>
        <p:spPr bwMode="auto">
          <a:xfrm>
            <a:off x="925513" y="969963"/>
            <a:ext cx="90487" cy="320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3076" name="Textfeld 3"/>
          <p:cNvSpPr txBox="1">
            <a:spLocks noChangeArrowheads="1"/>
          </p:cNvSpPr>
          <p:nvPr/>
        </p:nvSpPr>
        <p:spPr bwMode="auto">
          <a:xfrm>
            <a:off x="367048" y="698093"/>
            <a:ext cx="8454980" cy="543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de-DE" sz="4400" b="1" dirty="0" smtClean="0">
                <a:solidFill>
                  <a:srgbClr val="003296"/>
                </a:solidFill>
                <a:latin typeface="Arial" pitchFamily="34" charset="0"/>
                <a:cs typeface="Arial" pitchFamily="34" charset="0"/>
              </a:rPr>
              <a:t>Top-down model: Somitogenesis</a:t>
            </a:r>
            <a:endParaRPr lang="de-DE" sz="4400" b="1" dirty="0">
              <a:solidFill>
                <a:srgbClr val="00329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048" y="1879197"/>
            <a:ext cx="2296359" cy="279480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374" y="2533742"/>
            <a:ext cx="5090601" cy="1485714"/>
          </a:xfrm>
          <a:prstGeom prst="rect">
            <a:avLst/>
          </a:prstGeom>
        </p:spPr>
      </p:pic>
      <p:sp>
        <p:nvSpPr>
          <p:cNvPr id="7" name="Textfeld 4"/>
          <p:cNvSpPr txBox="1">
            <a:spLocks noChangeArrowheads="1"/>
          </p:cNvSpPr>
          <p:nvPr/>
        </p:nvSpPr>
        <p:spPr bwMode="auto">
          <a:xfrm>
            <a:off x="4714876" y="5966560"/>
            <a:ext cx="4429126" cy="297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2000" dirty="0" err="1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Herrgen</a:t>
            </a:r>
            <a:r>
              <a:rPr lang="en-US" sz="2000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et al., Current </a:t>
            </a:r>
            <a:r>
              <a:rPr lang="en-US" sz="200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Biology, 20, 1244-1253 (2010)</a:t>
            </a:r>
            <a:endParaRPr lang="en-US" sz="2000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494233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2"/>
          <p:cNvSpPr txBox="1">
            <a:spLocks noChangeArrowheads="1"/>
          </p:cNvSpPr>
          <p:nvPr/>
        </p:nvSpPr>
        <p:spPr bwMode="auto">
          <a:xfrm>
            <a:off x="925513" y="969963"/>
            <a:ext cx="90487" cy="320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3076" name="Textfeld 3"/>
          <p:cNvSpPr txBox="1">
            <a:spLocks noChangeArrowheads="1"/>
          </p:cNvSpPr>
          <p:nvPr/>
        </p:nvSpPr>
        <p:spPr bwMode="auto">
          <a:xfrm>
            <a:off x="367048" y="698093"/>
            <a:ext cx="8454980" cy="543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de-DE" sz="4400" b="1" dirty="0" smtClean="0">
                <a:solidFill>
                  <a:srgbClr val="003296"/>
                </a:solidFill>
                <a:latin typeface="Arial" pitchFamily="34" charset="0"/>
                <a:cs typeface="Arial" pitchFamily="34" charset="0"/>
              </a:rPr>
              <a:t>Top-down model: Somitogenesis</a:t>
            </a:r>
            <a:endParaRPr lang="de-DE" sz="4400" b="1" dirty="0">
              <a:solidFill>
                <a:srgbClr val="00329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048" y="1879197"/>
            <a:ext cx="2296359" cy="2794805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3512358" y="1879197"/>
            <a:ext cx="4460067" cy="3681480"/>
            <a:chOff x="3512358" y="1879197"/>
            <a:chExt cx="4460067" cy="368148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2358" y="1879197"/>
              <a:ext cx="4337175" cy="3681480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 bwMode="auto">
            <a:xfrm>
              <a:off x="7581900" y="1879197"/>
              <a:ext cx="390525" cy="321078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400" b="0" i="0" u="none" strike="noStrike" cap="none" normalizeH="0" baseline="-25000">
                <a:ln>
                  <a:noFill/>
                </a:ln>
                <a:solidFill>
                  <a:schemeClr val="tx1"/>
                </a:solidFill>
                <a:effectLst/>
                <a:latin typeface="Times" pitchFamily="-60" charset="0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3517120" y="1899633"/>
              <a:ext cx="390525" cy="321078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400" b="0" i="0" u="none" strike="noStrike" cap="none" normalizeH="0" baseline="-25000">
                <a:ln>
                  <a:noFill/>
                </a:ln>
                <a:solidFill>
                  <a:schemeClr val="tx1"/>
                </a:solidFill>
                <a:effectLst/>
                <a:latin typeface="Times" pitchFamily="-60" charset="0"/>
              </a:endParaRPr>
            </a:p>
          </p:txBody>
        </p:sp>
      </p:grpSp>
      <p:sp>
        <p:nvSpPr>
          <p:cNvPr id="10" name="Textfeld 4"/>
          <p:cNvSpPr txBox="1">
            <a:spLocks noChangeArrowheads="1"/>
          </p:cNvSpPr>
          <p:nvPr/>
        </p:nvSpPr>
        <p:spPr bwMode="auto">
          <a:xfrm>
            <a:off x="4714876" y="5966560"/>
            <a:ext cx="4429126" cy="297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2000" dirty="0" err="1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Herrgen</a:t>
            </a:r>
            <a:r>
              <a:rPr lang="en-US" sz="2000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et al., Current </a:t>
            </a:r>
            <a:r>
              <a:rPr lang="en-US" sz="200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Biology, 20, 1244-1253 (2010)</a:t>
            </a:r>
            <a:endParaRPr lang="en-US" sz="2000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139070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2"/>
          <p:cNvSpPr txBox="1">
            <a:spLocks noChangeArrowheads="1"/>
          </p:cNvSpPr>
          <p:nvPr/>
        </p:nvSpPr>
        <p:spPr bwMode="auto">
          <a:xfrm>
            <a:off x="925513" y="969963"/>
            <a:ext cx="90487" cy="320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3076" name="Textfeld 3"/>
          <p:cNvSpPr txBox="1">
            <a:spLocks noChangeArrowheads="1"/>
          </p:cNvSpPr>
          <p:nvPr/>
        </p:nvSpPr>
        <p:spPr bwMode="auto">
          <a:xfrm>
            <a:off x="367048" y="564336"/>
            <a:ext cx="8454980" cy="543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de-DE" sz="4400" b="1" dirty="0" smtClean="0">
                <a:solidFill>
                  <a:srgbClr val="003296"/>
                </a:solidFill>
                <a:latin typeface="Arial" pitchFamily="34" charset="0"/>
                <a:cs typeface="Arial" pitchFamily="34" charset="0"/>
              </a:rPr>
              <a:t>Interdisciplinary workflow</a:t>
            </a:r>
            <a:endParaRPr lang="de-DE" sz="4400" b="1" dirty="0">
              <a:solidFill>
                <a:srgbClr val="00329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50" y="1290638"/>
            <a:ext cx="6663959" cy="49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27809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2"/>
          <p:cNvSpPr txBox="1">
            <a:spLocks noChangeArrowheads="1"/>
          </p:cNvSpPr>
          <p:nvPr/>
        </p:nvSpPr>
        <p:spPr bwMode="auto">
          <a:xfrm>
            <a:off x="925513" y="969963"/>
            <a:ext cx="90487" cy="320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/>
          </a:p>
        </p:txBody>
      </p:sp>
      <p:sp>
        <p:nvSpPr>
          <p:cNvPr id="3076" name="Textfeld 3"/>
          <p:cNvSpPr txBox="1">
            <a:spLocks noChangeArrowheads="1"/>
          </p:cNvSpPr>
          <p:nvPr/>
        </p:nvSpPr>
        <p:spPr bwMode="auto">
          <a:xfrm>
            <a:off x="367048" y="426224"/>
            <a:ext cx="8454980" cy="543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de-DE" sz="4400" b="1" dirty="0" smtClean="0">
                <a:solidFill>
                  <a:srgbClr val="003296"/>
                </a:solidFill>
                <a:latin typeface="Arial" pitchFamily="34" charset="0"/>
                <a:cs typeface="Arial" pitchFamily="34" charset="0"/>
              </a:rPr>
              <a:t>Different </a:t>
            </a:r>
            <a:r>
              <a:rPr lang="de-DE" sz="4400" b="1" dirty="0">
                <a:solidFill>
                  <a:srgbClr val="003296"/>
                </a:solidFill>
                <a:latin typeface="Arial" pitchFamily="34" charset="0"/>
                <a:cs typeface="Arial" pitchFamily="34" charset="0"/>
              </a:rPr>
              <a:t>model types for cell mechanics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13" y="1130300"/>
            <a:ext cx="7867650" cy="5148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1041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QuadraatSans-Regular"/>
        <a:ea typeface=""/>
        <a:cs typeface=""/>
      </a:majorFont>
      <a:minorFont>
        <a:latin typeface="QuadraatSans-Regula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-25000">
            <a:ln>
              <a:noFill/>
            </a:ln>
            <a:solidFill>
              <a:schemeClr val="tx1"/>
            </a:solidFill>
            <a:effectLst/>
            <a:latin typeface="Times" pitchFamily="-60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-25000">
            <a:ln>
              <a:noFill/>
            </a:ln>
            <a:solidFill>
              <a:schemeClr val="tx1"/>
            </a:solidFill>
            <a:effectLst/>
            <a:latin typeface="Times" pitchFamily="-60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692</Words>
  <Application>Microsoft Office PowerPoint</Application>
  <PresentationFormat>On-screen Show (4:3)</PresentationFormat>
  <Paragraphs>248</Paragraphs>
  <Slides>32</Slides>
  <Notes>26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Blank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Alan Turing 60th anniversary </vt:lpstr>
      <vt:lpstr>PowerPoint Presentation</vt:lpstr>
      <vt:lpstr>Alan Turing (1952)</vt:lpstr>
      <vt:lpstr>Gierer-Meinhardt principle:  local activation, lateral inhibition</vt:lpstr>
      <vt:lpstr>PowerPoint Presentation</vt:lpstr>
      <vt:lpstr>PowerPoint Presentation</vt:lpstr>
      <vt:lpstr>PowerPoint Presentation</vt:lpstr>
      <vt:lpstr>Simulations reproduce complex shell and fish patterns</vt:lpstr>
      <vt:lpstr>PowerPoint Presentation</vt:lpstr>
      <vt:lpstr>PowerPoint Presentation</vt:lpstr>
      <vt:lpstr>PowerPoint Presentation</vt:lpstr>
      <vt:lpstr>PowerPoint Presentation</vt:lpstr>
      <vt:lpstr>Literature</vt:lpstr>
    </vt:vector>
  </TitlesOfParts>
  <Company>MPI-CBG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MPI-CBG MPI-CBG</dc:creator>
  <cp:lastModifiedBy>lutz</cp:lastModifiedBy>
  <cp:revision>84</cp:revision>
  <dcterms:created xsi:type="dcterms:W3CDTF">2004-02-12T12:55:37Z</dcterms:created>
  <dcterms:modified xsi:type="dcterms:W3CDTF">2012-11-20T18:55:40Z</dcterms:modified>
</cp:coreProperties>
</file>